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varScale="1">
        <p:scale>
          <a:sx n="70" d="100"/>
          <a:sy n="70" d="100"/>
        </p:scale>
        <p:origin x="-1386" y="-90"/>
      </p:cViewPr>
      <p:guideLst>
        <p:guide orient="horz" pos="2160"/>
        <p:guide pos="2880"/>
      </p:guideLst>
    </p:cSldViewPr>
  </p:slideViewPr>
  <p:outlineViewPr>
    <p:cViewPr>
      <p:scale>
        <a:sx n="33" d="100"/>
        <a:sy n="33" d="100"/>
      </p:scale>
      <p:origin x="18" y="375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8A78477-69B8-4265-AF31-DB2436F0F3A2}" type="datetimeFigureOut">
              <a:rPr lang="en-US" smtClean="0"/>
              <a:t>1/21/2015</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9FC65463-56AC-40DC-B88C-81782574E75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8A78477-69B8-4265-AF31-DB2436F0F3A2}" type="datetimeFigureOut">
              <a:rPr lang="en-US" smtClean="0"/>
              <a:t>1/21/2015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FC65463-56AC-40DC-B88C-81782574E75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8A78477-69B8-4265-AF31-DB2436F0F3A2}" type="datetimeFigureOut">
              <a:rPr lang="en-US" smtClean="0"/>
              <a:t>1/21/2015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FC65463-56AC-40DC-B88C-81782574E75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8A78477-69B8-4265-AF31-DB2436F0F3A2}" type="datetimeFigureOut">
              <a:rPr lang="en-US" smtClean="0"/>
              <a:t>1/21/2015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FC65463-56AC-40DC-B88C-81782574E750}"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8A78477-69B8-4265-AF31-DB2436F0F3A2}" type="datetimeFigureOut">
              <a:rPr lang="en-US" smtClean="0"/>
              <a:t>1/21/2015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FC65463-56AC-40DC-B88C-81782574E750}"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8A78477-69B8-4265-AF31-DB2436F0F3A2}" type="datetimeFigureOut">
              <a:rPr lang="en-US" smtClean="0"/>
              <a:t>1/21/2015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FC65463-56AC-40DC-B88C-81782574E750}"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8A78477-69B8-4265-AF31-DB2436F0F3A2}" type="datetimeFigureOut">
              <a:rPr lang="en-US" smtClean="0"/>
              <a:t>1/21/2015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FC65463-56AC-40DC-B88C-81782574E75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8A78477-69B8-4265-AF31-DB2436F0F3A2}" type="datetimeFigureOut">
              <a:rPr lang="en-US" smtClean="0"/>
              <a:t>1/21/2015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FC65463-56AC-40DC-B88C-81782574E750}"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8A78477-69B8-4265-AF31-DB2436F0F3A2}" type="datetimeFigureOut">
              <a:rPr lang="en-US" smtClean="0"/>
              <a:t>1/21/2015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FC65463-56AC-40DC-B88C-81782574E75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8A78477-69B8-4265-AF31-DB2436F0F3A2}" type="datetimeFigureOut">
              <a:rPr lang="en-US" smtClean="0"/>
              <a:t>1/21/2015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FC65463-56AC-40DC-B88C-81782574E75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8A78477-69B8-4265-AF31-DB2436F0F3A2}" type="datetimeFigureOut">
              <a:rPr lang="en-US" smtClean="0"/>
              <a:t>1/21/2015</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9FC65463-56AC-40DC-B88C-81782574E750}"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8A78477-69B8-4265-AF31-DB2436F0F3A2}" type="datetimeFigureOut">
              <a:rPr lang="en-US" smtClean="0"/>
              <a:t>1/21/2015</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FC65463-56AC-40DC-B88C-81782574E75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a:spLocks noGrp="1"/>
          </p:cNvSpPr>
          <p:nvPr>
            <p:ph type="subTitle" idx="1"/>
          </p:nvPr>
        </p:nvSpPr>
        <p:spPr>
          <a:xfrm>
            <a:off x="990600" y="3124200"/>
            <a:ext cx="7010400" cy="1828800"/>
          </a:xfrm>
        </p:spPr>
        <p:txBody>
          <a:bodyPr>
            <a:normAutofit fontScale="92500" lnSpcReduction="20000"/>
          </a:bodyPr>
          <a:lstStyle/>
          <a:p>
            <a:pPr algn="ctr"/>
            <a:r>
              <a:rPr lang="en-US" b="1" dirty="0" smtClean="0">
                <a:solidFill>
                  <a:schemeClr val="tx1"/>
                </a:solidFill>
                <a:latin typeface="Aharoni" pitchFamily="2" charset="-79"/>
                <a:cs typeface="Aharoni" pitchFamily="2" charset="-79"/>
              </a:rPr>
              <a:t>FINANCE AND DOCUMENTATION: NILS AND DEVELOPMENT PARTNERS AT THE NILS INTERACTIVE WORKSHOP FOR NILS </a:t>
            </a:r>
            <a:r>
              <a:rPr lang="en-US" b="1" smtClean="0">
                <a:solidFill>
                  <a:schemeClr val="tx1"/>
                </a:solidFill>
                <a:latin typeface="Aharoni" pitchFamily="2" charset="-79"/>
                <a:cs typeface="Aharoni" pitchFamily="2" charset="-79"/>
              </a:rPr>
              <a:t>&amp; </a:t>
            </a:r>
            <a:endParaRPr lang="en-US" b="1" smtClean="0">
              <a:solidFill>
                <a:schemeClr val="tx1"/>
              </a:solidFill>
              <a:latin typeface="Aharoni" pitchFamily="2" charset="-79"/>
              <a:cs typeface="Aharoni" pitchFamily="2" charset="-79"/>
            </a:endParaRPr>
          </a:p>
          <a:p>
            <a:pPr algn="ctr"/>
            <a:r>
              <a:rPr lang="en-US" b="1" smtClean="0">
                <a:solidFill>
                  <a:schemeClr val="tx1"/>
                </a:solidFill>
                <a:latin typeface="Aharoni" pitchFamily="2" charset="-79"/>
                <a:cs typeface="Aharoni" pitchFamily="2" charset="-79"/>
              </a:rPr>
              <a:t>NILS-CAP </a:t>
            </a:r>
            <a:r>
              <a:rPr lang="en-US" b="1" dirty="0" smtClean="0">
                <a:solidFill>
                  <a:schemeClr val="tx1"/>
                </a:solidFill>
                <a:latin typeface="Aharoni" pitchFamily="2" charset="-79"/>
                <a:cs typeface="Aharoni" pitchFamily="2" charset="-79"/>
              </a:rPr>
              <a:t>STAFF AT THE SENATE WING NASS </a:t>
            </a:r>
            <a:r>
              <a:rPr lang="en-US" b="1" dirty="0">
                <a:solidFill>
                  <a:schemeClr val="tx1"/>
                </a:solidFill>
                <a:latin typeface="Aharoni" pitchFamily="2" charset="-79"/>
                <a:cs typeface="Aharoni" pitchFamily="2" charset="-79"/>
              </a:rPr>
              <a:t>FROM </a:t>
            </a:r>
            <a:r>
              <a:rPr lang="en-US" b="1" dirty="0" smtClean="0">
                <a:solidFill>
                  <a:schemeClr val="tx1"/>
                </a:solidFill>
                <a:latin typeface="Aharoni" pitchFamily="2" charset="-79"/>
                <a:cs typeface="Aharoni" pitchFamily="2" charset="-79"/>
              </a:rPr>
              <a:t>19-21 JAN. 2014</a:t>
            </a:r>
            <a:endParaRPr lang="en-US" dirty="0">
              <a:solidFill>
                <a:schemeClr val="tx1"/>
              </a:solidFill>
              <a:latin typeface="Aharoni" pitchFamily="2" charset="-79"/>
              <a:cs typeface="Aharoni" pitchFamily="2" charset="-79"/>
            </a:endParaRPr>
          </a:p>
        </p:txBody>
      </p:sp>
      <p:sp>
        <p:nvSpPr>
          <p:cNvPr id="5" name="Rectangle 3"/>
          <p:cNvSpPr>
            <a:spLocks noChangeArrowheads="1"/>
          </p:cNvSpPr>
          <p:nvPr/>
        </p:nvSpPr>
        <p:spPr bwMode="auto">
          <a:xfrm>
            <a:off x="1174050" y="1981200"/>
            <a:ext cx="6646691" cy="101566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accent5">
                    <a:lumMod val="50000"/>
                  </a:schemeClr>
                </a:solidFill>
                <a:effectLst/>
                <a:latin typeface="Times New Roman" pitchFamily="18" charset="0"/>
                <a:ea typeface="Calibri" pitchFamily="34" charset="0"/>
                <a:cs typeface="Times New Roman" pitchFamily="18" charset="0"/>
              </a:rPr>
              <a:t>NATIONAL INSTITUTE FOR LEGISLATIVE STUDIES</a:t>
            </a:r>
            <a:endParaRPr kumimoji="0" lang="en-US" sz="2000" b="0" i="0" u="none" strike="noStrike" cap="none" normalizeH="0" baseline="0" dirty="0" smtClean="0">
              <a:ln>
                <a:noFill/>
              </a:ln>
              <a:solidFill>
                <a:schemeClr val="accent5">
                  <a:lumMod val="50000"/>
                </a:schemeClr>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NATIONAL ASSEMBLY</a:t>
            </a:r>
            <a:endParaRPr kumimoji="0" lang="en-US" sz="2400" b="0" i="0"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6" name="Picture 5" descr="Nigeria-Coat-of-Arms.jpg"/>
          <p:cNvPicPr>
            <a:picLocks noChangeAspect="1"/>
          </p:cNvPicPr>
          <p:nvPr/>
        </p:nvPicPr>
        <p:blipFill>
          <a:blip r:embed="rId2" cstate="print"/>
          <a:stretch>
            <a:fillRect/>
          </a:stretch>
        </p:blipFill>
        <p:spPr>
          <a:xfrm>
            <a:off x="4191000" y="914400"/>
            <a:ext cx="980279" cy="83743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401637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80">
                                          <p:stCondLst>
                                            <p:cond delay="0"/>
                                          </p:stCondLst>
                                        </p:cTn>
                                        <p:tgtEl>
                                          <p:spTgt spid="5"/>
                                        </p:tgtEl>
                                      </p:cBhvr>
                                    </p:animEffect>
                                    <p:anim calcmode="lin" valueType="num">
                                      <p:cBhvr>
                                        <p:cTn id="13"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8" dur="26">
                                          <p:stCondLst>
                                            <p:cond delay="650"/>
                                          </p:stCondLst>
                                        </p:cTn>
                                        <p:tgtEl>
                                          <p:spTgt spid="5"/>
                                        </p:tgtEl>
                                      </p:cBhvr>
                                      <p:to x="100000" y="60000"/>
                                    </p:animScale>
                                    <p:animScale>
                                      <p:cBhvr>
                                        <p:cTn id="19" dur="166" decel="50000">
                                          <p:stCondLst>
                                            <p:cond delay="676"/>
                                          </p:stCondLst>
                                        </p:cTn>
                                        <p:tgtEl>
                                          <p:spTgt spid="5"/>
                                        </p:tgtEl>
                                      </p:cBhvr>
                                      <p:to x="100000" y="100000"/>
                                    </p:animScale>
                                    <p:animScale>
                                      <p:cBhvr>
                                        <p:cTn id="20" dur="26">
                                          <p:stCondLst>
                                            <p:cond delay="1312"/>
                                          </p:stCondLst>
                                        </p:cTn>
                                        <p:tgtEl>
                                          <p:spTgt spid="5"/>
                                        </p:tgtEl>
                                      </p:cBhvr>
                                      <p:to x="100000" y="80000"/>
                                    </p:animScale>
                                    <p:animScale>
                                      <p:cBhvr>
                                        <p:cTn id="21" dur="166" decel="50000">
                                          <p:stCondLst>
                                            <p:cond delay="1338"/>
                                          </p:stCondLst>
                                        </p:cTn>
                                        <p:tgtEl>
                                          <p:spTgt spid="5"/>
                                        </p:tgtEl>
                                      </p:cBhvr>
                                      <p:to x="100000" y="100000"/>
                                    </p:animScale>
                                    <p:animScale>
                                      <p:cBhvr>
                                        <p:cTn id="22" dur="26">
                                          <p:stCondLst>
                                            <p:cond delay="1642"/>
                                          </p:stCondLst>
                                        </p:cTn>
                                        <p:tgtEl>
                                          <p:spTgt spid="5"/>
                                        </p:tgtEl>
                                      </p:cBhvr>
                                      <p:to x="100000" y="90000"/>
                                    </p:animScale>
                                    <p:animScale>
                                      <p:cBhvr>
                                        <p:cTn id="23" dur="166" decel="50000">
                                          <p:stCondLst>
                                            <p:cond delay="1668"/>
                                          </p:stCondLst>
                                        </p:cTn>
                                        <p:tgtEl>
                                          <p:spTgt spid="5"/>
                                        </p:tgtEl>
                                      </p:cBhvr>
                                      <p:to x="100000" y="100000"/>
                                    </p:animScale>
                                    <p:animScale>
                                      <p:cBhvr>
                                        <p:cTn id="24" dur="26">
                                          <p:stCondLst>
                                            <p:cond delay="1808"/>
                                          </p:stCondLst>
                                        </p:cTn>
                                        <p:tgtEl>
                                          <p:spTgt spid="5"/>
                                        </p:tgtEl>
                                      </p:cBhvr>
                                      <p:to x="100000" y="95000"/>
                                    </p:animScale>
                                    <p:animScale>
                                      <p:cBhvr>
                                        <p:cTn id="25" dur="166" decel="50000">
                                          <p:stCondLst>
                                            <p:cond delay="1834"/>
                                          </p:stCondLst>
                                        </p:cTn>
                                        <p:tgtEl>
                                          <p:spTgt spid="5"/>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grpId="0" nodeType="clickEffect">
                                  <p:stCondLst>
                                    <p:cond delay="0"/>
                                  </p:stCondLst>
                                  <p:childTnLst>
                                    <p:set>
                                      <p:cBhvr>
                                        <p:cTn id="29" dur="1" fill="hold">
                                          <p:stCondLst>
                                            <p:cond delay="0"/>
                                          </p:stCondLst>
                                        </p:cTn>
                                        <p:tgtEl>
                                          <p:spTgt spid="4">
                                            <p:txEl>
                                              <p:pRg st="0" end="0"/>
                                            </p:txEl>
                                          </p:spTgt>
                                        </p:tgtEl>
                                        <p:attrNameLst>
                                          <p:attrName>style.visibility</p:attrName>
                                        </p:attrNameLst>
                                      </p:cBhvr>
                                      <p:to>
                                        <p:strVal val="visible"/>
                                      </p:to>
                                    </p:set>
                                    <p:animEffect transition="in" filter="wipe(down)">
                                      <p:cBhvr>
                                        <p:cTn id="30" dur="580">
                                          <p:stCondLst>
                                            <p:cond delay="0"/>
                                          </p:stCondLst>
                                        </p:cTn>
                                        <p:tgtEl>
                                          <p:spTgt spid="4">
                                            <p:txEl>
                                              <p:pRg st="0" end="0"/>
                                            </p:txEl>
                                          </p:spTgt>
                                        </p:tgtEl>
                                      </p:cBhvr>
                                    </p:animEffect>
                                    <p:anim calcmode="lin" valueType="num">
                                      <p:cBhvr>
                                        <p:cTn id="31"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36" dur="26">
                                          <p:stCondLst>
                                            <p:cond delay="650"/>
                                          </p:stCondLst>
                                        </p:cTn>
                                        <p:tgtEl>
                                          <p:spTgt spid="4">
                                            <p:txEl>
                                              <p:pRg st="0" end="0"/>
                                            </p:txEl>
                                          </p:spTgt>
                                        </p:tgtEl>
                                      </p:cBhvr>
                                      <p:to x="100000" y="60000"/>
                                    </p:animScale>
                                    <p:animScale>
                                      <p:cBhvr>
                                        <p:cTn id="37" dur="166" decel="50000">
                                          <p:stCondLst>
                                            <p:cond delay="676"/>
                                          </p:stCondLst>
                                        </p:cTn>
                                        <p:tgtEl>
                                          <p:spTgt spid="4">
                                            <p:txEl>
                                              <p:pRg st="0" end="0"/>
                                            </p:txEl>
                                          </p:spTgt>
                                        </p:tgtEl>
                                      </p:cBhvr>
                                      <p:to x="100000" y="100000"/>
                                    </p:animScale>
                                    <p:animScale>
                                      <p:cBhvr>
                                        <p:cTn id="38" dur="26">
                                          <p:stCondLst>
                                            <p:cond delay="1312"/>
                                          </p:stCondLst>
                                        </p:cTn>
                                        <p:tgtEl>
                                          <p:spTgt spid="4">
                                            <p:txEl>
                                              <p:pRg st="0" end="0"/>
                                            </p:txEl>
                                          </p:spTgt>
                                        </p:tgtEl>
                                      </p:cBhvr>
                                      <p:to x="100000" y="80000"/>
                                    </p:animScale>
                                    <p:animScale>
                                      <p:cBhvr>
                                        <p:cTn id="39" dur="166" decel="50000">
                                          <p:stCondLst>
                                            <p:cond delay="1338"/>
                                          </p:stCondLst>
                                        </p:cTn>
                                        <p:tgtEl>
                                          <p:spTgt spid="4">
                                            <p:txEl>
                                              <p:pRg st="0" end="0"/>
                                            </p:txEl>
                                          </p:spTgt>
                                        </p:tgtEl>
                                      </p:cBhvr>
                                      <p:to x="100000" y="100000"/>
                                    </p:animScale>
                                    <p:animScale>
                                      <p:cBhvr>
                                        <p:cTn id="40" dur="26">
                                          <p:stCondLst>
                                            <p:cond delay="1642"/>
                                          </p:stCondLst>
                                        </p:cTn>
                                        <p:tgtEl>
                                          <p:spTgt spid="4">
                                            <p:txEl>
                                              <p:pRg st="0" end="0"/>
                                            </p:txEl>
                                          </p:spTgt>
                                        </p:tgtEl>
                                      </p:cBhvr>
                                      <p:to x="100000" y="90000"/>
                                    </p:animScale>
                                    <p:animScale>
                                      <p:cBhvr>
                                        <p:cTn id="41" dur="166" decel="50000">
                                          <p:stCondLst>
                                            <p:cond delay="1668"/>
                                          </p:stCondLst>
                                        </p:cTn>
                                        <p:tgtEl>
                                          <p:spTgt spid="4">
                                            <p:txEl>
                                              <p:pRg st="0" end="0"/>
                                            </p:txEl>
                                          </p:spTgt>
                                        </p:tgtEl>
                                      </p:cBhvr>
                                      <p:to x="100000" y="100000"/>
                                    </p:animScale>
                                    <p:animScale>
                                      <p:cBhvr>
                                        <p:cTn id="42" dur="26">
                                          <p:stCondLst>
                                            <p:cond delay="1808"/>
                                          </p:stCondLst>
                                        </p:cTn>
                                        <p:tgtEl>
                                          <p:spTgt spid="4">
                                            <p:txEl>
                                              <p:pRg st="0" end="0"/>
                                            </p:txEl>
                                          </p:spTgt>
                                        </p:tgtEl>
                                      </p:cBhvr>
                                      <p:to x="100000" y="95000"/>
                                    </p:animScale>
                                    <p:animScale>
                                      <p:cBhvr>
                                        <p:cTn id="43" dur="166" decel="50000">
                                          <p:stCondLst>
                                            <p:cond delay="1834"/>
                                          </p:stCondLst>
                                        </p:cTn>
                                        <p:tgtEl>
                                          <p:spTgt spid="4">
                                            <p:txEl>
                                              <p:pRg st="0" end="0"/>
                                            </p:txEl>
                                          </p:spTgt>
                                        </p:tgtEl>
                                      </p:cBhvr>
                                      <p:to x="100000" y="100000"/>
                                    </p:animScale>
                                  </p:childTnLst>
                                </p:cTn>
                              </p:par>
                            </p:childTnLst>
                          </p:cTn>
                        </p:par>
                      </p:childTnLst>
                    </p:cTn>
                  </p:par>
                  <p:par>
                    <p:cTn id="44" fill="hold">
                      <p:stCondLst>
                        <p:cond delay="indefinite"/>
                      </p:stCondLst>
                      <p:childTnLst>
                        <p:par>
                          <p:cTn id="45" fill="hold">
                            <p:stCondLst>
                              <p:cond delay="0"/>
                            </p:stCondLst>
                            <p:childTnLst>
                              <p:par>
                                <p:cTn id="46" presetID="26" presetClass="entr" presetSubtype="0" fill="hold" grpId="0" nodeType="clickEffect">
                                  <p:stCondLst>
                                    <p:cond delay="0"/>
                                  </p:stCondLst>
                                  <p:childTnLst>
                                    <p:set>
                                      <p:cBhvr>
                                        <p:cTn id="47" dur="1" fill="hold">
                                          <p:stCondLst>
                                            <p:cond delay="0"/>
                                          </p:stCondLst>
                                        </p:cTn>
                                        <p:tgtEl>
                                          <p:spTgt spid="4">
                                            <p:txEl>
                                              <p:pRg st="1" end="1"/>
                                            </p:txEl>
                                          </p:spTgt>
                                        </p:tgtEl>
                                        <p:attrNameLst>
                                          <p:attrName>style.visibility</p:attrName>
                                        </p:attrNameLst>
                                      </p:cBhvr>
                                      <p:to>
                                        <p:strVal val="visible"/>
                                      </p:to>
                                    </p:set>
                                    <p:animEffect transition="in" filter="wipe(down)">
                                      <p:cBhvr>
                                        <p:cTn id="48" dur="580">
                                          <p:stCondLst>
                                            <p:cond delay="0"/>
                                          </p:stCondLst>
                                        </p:cTn>
                                        <p:tgtEl>
                                          <p:spTgt spid="4">
                                            <p:txEl>
                                              <p:pRg st="1" end="1"/>
                                            </p:txEl>
                                          </p:spTgt>
                                        </p:tgtEl>
                                      </p:cBhvr>
                                    </p:animEffect>
                                    <p:anim calcmode="lin" valueType="num">
                                      <p:cBhvr>
                                        <p:cTn id="49" dur="1822" tmFilter="0,0; 0.14,0.36; 0.43,0.73; 0.71,0.91; 1.0,1.0">
                                          <p:stCondLst>
                                            <p:cond delay="0"/>
                                          </p:stCondLst>
                                        </p:cTn>
                                        <p:tgtEl>
                                          <p:spTgt spid="4">
                                            <p:txEl>
                                              <p:pRg st="1" end="1"/>
                                            </p:txEl>
                                          </p:spTgt>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4">
                                            <p:txEl>
                                              <p:pRg st="1" end="1"/>
                                            </p:txEl>
                                          </p:spTgt>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4">
                                            <p:txEl>
                                              <p:pRg st="1" end="1"/>
                                            </p:txEl>
                                          </p:spTgt>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4">
                                            <p:txEl>
                                              <p:pRg st="1" end="1"/>
                                            </p:txEl>
                                          </p:spTgt>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4">
                                            <p:txEl>
                                              <p:pRg st="1" end="1"/>
                                            </p:txEl>
                                          </p:spTgt>
                                        </p:tgtEl>
                                        <p:attrNameLst>
                                          <p:attrName>ppt_y</p:attrName>
                                        </p:attrNameLst>
                                      </p:cBhvr>
                                      <p:tavLst>
                                        <p:tav tm="0" fmla="#ppt_y-sin(pi*$)/81">
                                          <p:val>
                                            <p:fltVal val="0"/>
                                          </p:val>
                                        </p:tav>
                                        <p:tav tm="100000">
                                          <p:val>
                                            <p:fltVal val="1"/>
                                          </p:val>
                                        </p:tav>
                                      </p:tavLst>
                                    </p:anim>
                                    <p:animScale>
                                      <p:cBhvr>
                                        <p:cTn id="54" dur="26">
                                          <p:stCondLst>
                                            <p:cond delay="650"/>
                                          </p:stCondLst>
                                        </p:cTn>
                                        <p:tgtEl>
                                          <p:spTgt spid="4">
                                            <p:txEl>
                                              <p:pRg st="1" end="1"/>
                                            </p:txEl>
                                          </p:spTgt>
                                        </p:tgtEl>
                                      </p:cBhvr>
                                      <p:to x="100000" y="60000"/>
                                    </p:animScale>
                                    <p:animScale>
                                      <p:cBhvr>
                                        <p:cTn id="55" dur="166" decel="50000">
                                          <p:stCondLst>
                                            <p:cond delay="676"/>
                                          </p:stCondLst>
                                        </p:cTn>
                                        <p:tgtEl>
                                          <p:spTgt spid="4">
                                            <p:txEl>
                                              <p:pRg st="1" end="1"/>
                                            </p:txEl>
                                          </p:spTgt>
                                        </p:tgtEl>
                                      </p:cBhvr>
                                      <p:to x="100000" y="100000"/>
                                    </p:animScale>
                                    <p:animScale>
                                      <p:cBhvr>
                                        <p:cTn id="56" dur="26">
                                          <p:stCondLst>
                                            <p:cond delay="1312"/>
                                          </p:stCondLst>
                                        </p:cTn>
                                        <p:tgtEl>
                                          <p:spTgt spid="4">
                                            <p:txEl>
                                              <p:pRg st="1" end="1"/>
                                            </p:txEl>
                                          </p:spTgt>
                                        </p:tgtEl>
                                      </p:cBhvr>
                                      <p:to x="100000" y="80000"/>
                                    </p:animScale>
                                    <p:animScale>
                                      <p:cBhvr>
                                        <p:cTn id="57" dur="166" decel="50000">
                                          <p:stCondLst>
                                            <p:cond delay="1338"/>
                                          </p:stCondLst>
                                        </p:cTn>
                                        <p:tgtEl>
                                          <p:spTgt spid="4">
                                            <p:txEl>
                                              <p:pRg st="1" end="1"/>
                                            </p:txEl>
                                          </p:spTgt>
                                        </p:tgtEl>
                                      </p:cBhvr>
                                      <p:to x="100000" y="100000"/>
                                    </p:animScale>
                                    <p:animScale>
                                      <p:cBhvr>
                                        <p:cTn id="58" dur="26">
                                          <p:stCondLst>
                                            <p:cond delay="1642"/>
                                          </p:stCondLst>
                                        </p:cTn>
                                        <p:tgtEl>
                                          <p:spTgt spid="4">
                                            <p:txEl>
                                              <p:pRg st="1" end="1"/>
                                            </p:txEl>
                                          </p:spTgt>
                                        </p:tgtEl>
                                      </p:cBhvr>
                                      <p:to x="100000" y="90000"/>
                                    </p:animScale>
                                    <p:animScale>
                                      <p:cBhvr>
                                        <p:cTn id="59" dur="166" decel="50000">
                                          <p:stCondLst>
                                            <p:cond delay="1668"/>
                                          </p:stCondLst>
                                        </p:cTn>
                                        <p:tgtEl>
                                          <p:spTgt spid="4">
                                            <p:txEl>
                                              <p:pRg st="1" end="1"/>
                                            </p:txEl>
                                          </p:spTgt>
                                        </p:tgtEl>
                                      </p:cBhvr>
                                      <p:to x="100000" y="100000"/>
                                    </p:animScale>
                                    <p:animScale>
                                      <p:cBhvr>
                                        <p:cTn id="60" dur="26">
                                          <p:stCondLst>
                                            <p:cond delay="1808"/>
                                          </p:stCondLst>
                                        </p:cTn>
                                        <p:tgtEl>
                                          <p:spTgt spid="4">
                                            <p:txEl>
                                              <p:pRg st="1" end="1"/>
                                            </p:txEl>
                                          </p:spTgt>
                                        </p:tgtEl>
                                      </p:cBhvr>
                                      <p:to x="100000" y="95000"/>
                                    </p:animScale>
                                    <p:animScale>
                                      <p:cBhvr>
                                        <p:cTn id="61" dur="166" decel="50000">
                                          <p:stCondLst>
                                            <p:cond delay="1834"/>
                                          </p:stCondLst>
                                        </p:cTn>
                                        <p:tgtEl>
                                          <p:spTgt spid="4">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533400"/>
            <a:ext cx="8229600" cy="5867400"/>
          </a:xfrm>
        </p:spPr>
        <p:txBody>
          <a:bodyPr>
            <a:normAutofit fontScale="92500" lnSpcReduction="10000"/>
          </a:bodyPr>
          <a:lstStyle/>
          <a:p>
            <a:pPr lvl="0" fontAlgn="base"/>
            <a:r>
              <a:rPr lang="en-US" sz="2800" b="1" dirty="0">
                <a:solidFill>
                  <a:srgbClr val="FF0000"/>
                </a:solidFill>
              </a:rPr>
              <a:t>Qualitative Characteristics of Financial Statements </a:t>
            </a:r>
            <a:endParaRPr lang="en-US" sz="2800" b="1" dirty="0" smtClean="0">
              <a:solidFill>
                <a:srgbClr val="FF0000"/>
              </a:solidFill>
            </a:endParaRPr>
          </a:p>
          <a:p>
            <a:pPr lvl="0" fontAlgn="base"/>
            <a:endParaRPr lang="en-US" sz="1400" dirty="0"/>
          </a:p>
          <a:p>
            <a:pPr lvl="1" fontAlgn="base"/>
            <a:r>
              <a:rPr lang="en-US" sz="2400" dirty="0"/>
              <a:t>Understandability </a:t>
            </a:r>
            <a:r>
              <a:rPr lang="en-US" sz="2400" dirty="0" smtClean="0"/>
              <a:t>-  </a:t>
            </a:r>
            <a:r>
              <a:rPr lang="en-US" sz="2400" dirty="0"/>
              <a:t>prepared in  clear manner </a:t>
            </a:r>
            <a:endParaRPr lang="en-US" sz="1200" dirty="0"/>
          </a:p>
          <a:p>
            <a:pPr lvl="1" fontAlgn="base"/>
            <a:r>
              <a:rPr lang="en-US" sz="2400" dirty="0"/>
              <a:t>Relevance             </a:t>
            </a:r>
            <a:r>
              <a:rPr lang="en-US" sz="2400" dirty="0" smtClean="0"/>
              <a:t>- </a:t>
            </a:r>
            <a:r>
              <a:rPr lang="en-US" sz="2400" dirty="0"/>
              <a:t>timely influence </a:t>
            </a:r>
            <a:r>
              <a:rPr lang="en-US" sz="2400" dirty="0" smtClean="0"/>
              <a:t>of the </a:t>
            </a:r>
          </a:p>
          <a:p>
            <a:pPr marL="393192" lvl="1" indent="0" fontAlgn="base">
              <a:buNone/>
            </a:pPr>
            <a:r>
              <a:rPr lang="en-US" sz="2400" dirty="0" smtClean="0"/>
              <a:t>                                  economic </a:t>
            </a:r>
            <a:r>
              <a:rPr lang="en-US" sz="2400" dirty="0"/>
              <a:t>decisions of users </a:t>
            </a:r>
            <a:endParaRPr lang="en-US" sz="1200" dirty="0"/>
          </a:p>
          <a:p>
            <a:pPr lvl="1" fontAlgn="base"/>
            <a:r>
              <a:rPr lang="en-US" sz="2400" dirty="0"/>
              <a:t>Reliability             </a:t>
            </a:r>
            <a:r>
              <a:rPr lang="en-US" sz="2400" dirty="0" smtClean="0"/>
              <a:t>- </a:t>
            </a:r>
            <a:r>
              <a:rPr lang="en-US" sz="2400" dirty="0"/>
              <a:t>faithful representation of </a:t>
            </a:r>
            <a:r>
              <a:rPr lang="en-US" sz="2400" dirty="0" smtClean="0"/>
              <a:t> </a:t>
            </a:r>
          </a:p>
          <a:p>
            <a:pPr marL="393192" lvl="1" indent="0" fontAlgn="base">
              <a:buNone/>
            </a:pPr>
            <a:r>
              <a:rPr lang="en-US" sz="2400" dirty="0"/>
              <a:t> </a:t>
            </a:r>
            <a:r>
              <a:rPr lang="en-US" sz="2400" dirty="0" smtClean="0"/>
              <a:t>                                financial </a:t>
            </a:r>
            <a:r>
              <a:rPr lang="en-US" sz="2400" dirty="0"/>
              <a:t>situation </a:t>
            </a:r>
            <a:endParaRPr lang="en-US" sz="1200" dirty="0"/>
          </a:p>
          <a:p>
            <a:pPr lvl="1" fontAlgn="base"/>
            <a:r>
              <a:rPr lang="en-US" sz="2400" dirty="0"/>
              <a:t>Comparability    </a:t>
            </a:r>
            <a:r>
              <a:rPr lang="en-US" sz="2400" dirty="0" smtClean="0"/>
              <a:t>   -Ability to compare timeline </a:t>
            </a:r>
          </a:p>
          <a:p>
            <a:pPr marL="393192" lvl="1" indent="0" fontAlgn="base">
              <a:buNone/>
            </a:pPr>
            <a:r>
              <a:rPr lang="en-US" sz="2400" dirty="0"/>
              <a:t> </a:t>
            </a:r>
            <a:r>
              <a:rPr lang="en-US" sz="2400" dirty="0" smtClean="0"/>
              <a:t>                               activities and across sectors</a:t>
            </a:r>
          </a:p>
          <a:p>
            <a:pPr marL="393192" lvl="1" indent="0" fontAlgn="base">
              <a:buNone/>
            </a:pPr>
            <a:endParaRPr lang="en-US" sz="2400" dirty="0"/>
          </a:p>
          <a:p>
            <a:r>
              <a:rPr lang="en-US" sz="2800" b="1" u="sng" dirty="0" smtClean="0">
                <a:solidFill>
                  <a:srgbClr val="FF0000"/>
                </a:solidFill>
              </a:rPr>
              <a:t>Finance </a:t>
            </a:r>
            <a:r>
              <a:rPr lang="en-US" sz="2800" b="1" u="sng" dirty="0">
                <a:solidFill>
                  <a:srgbClr val="FF0000"/>
                </a:solidFill>
              </a:rPr>
              <a:t>Activities that affects Staff</a:t>
            </a:r>
            <a:endParaRPr lang="en-US" sz="1200" dirty="0">
              <a:solidFill>
                <a:srgbClr val="FF0000"/>
              </a:solidFill>
            </a:endParaRPr>
          </a:p>
          <a:p>
            <a:r>
              <a:rPr lang="en-US" sz="2800" u="sng" dirty="0" smtClean="0"/>
              <a:t>Procurement &amp; Documentation</a:t>
            </a:r>
            <a:endParaRPr lang="en-US" sz="1400" dirty="0"/>
          </a:p>
          <a:p>
            <a:pPr lvl="0"/>
            <a:r>
              <a:rPr lang="en-US" sz="2800" dirty="0"/>
              <a:t>Procurement of Goods</a:t>
            </a:r>
            <a:endParaRPr lang="en-US" sz="1400" dirty="0"/>
          </a:p>
          <a:p>
            <a:pPr lvl="0"/>
            <a:r>
              <a:rPr lang="en-US" sz="2800" dirty="0"/>
              <a:t>Procurement of Services</a:t>
            </a:r>
            <a:endParaRPr lang="en-US" sz="1400" dirty="0"/>
          </a:p>
          <a:p>
            <a:pPr lvl="0"/>
            <a:r>
              <a:rPr lang="en-US" sz="2800" dirty="0"/>
              <a:t>Procurement of Consultancy</a:t>
            </a:r>
            <a:endParaRPr lang="en-US" sz="1400" dirty="0"/>
          </a:p>
          <a:p>
            <a:pPr marL="393192" lvl="1" indent="0" fontAlgn="base">
              <a:buNone/>
            </a:pPr>
            <a:endParaRPr lang="en-US" sz="1200" dirty="0"/>
          </a:p>
          <a:p>
            <a:endParaRPr lang="en-US" dirty="0"/>
          </a:p>
        </p:txBody>
      </p:sp>
    </p:spTree>
    <p:extLst>
      <p:ext uri="{BB962C8B-B14F-4D97-AF65-F5344CB8AC3E}">
        <p14:creationId xmlns:p14="http://schemas.microsoft.com/office/powerpoint/2010/main" val="1403301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33400"/>
            <a:ext cx="8229600" cy="5473891"/>
          </a:xfrm>
        </p:spPr>
        <p:txBody>
          <a:bodyPr>
            <a:normAutofit fontScale="85000" lnSpcReduction="20000"/>
          </a:bodyPr>
          <a:lstStyle/>
          <a:p>
            <a:pPr marL="109728" indent="0">
              <a:buNone/>
            </a:pPr>
            <a:r>
              <a:rPr lang="en-US" sz="3600" b="1" u="sng" dirty="0"/>
              <a:t>PROCEDURES</a:t>
            </a:r>
            <a:endParaRPr lang="en-US" sz="3600" dirty="0"/>
          </a:p>
          <a:p>
            <a:r>
              <a:rPr lang="en-US" dirty="0"/>
              <a:t>Requisition from the User Dept.</a:t>
            </a:r>
          </a:p>
          <a:p>
            <a:r>
              <a:rPr lang="en-US" dirty="0"/>
              <a:t>Report from Stores that these goods are not available (O/S) </a:t>
            </a:r>
          </a:p>
          <a:p>
            <a:r>
              <a:rPr lang="en-US" dirty="0"/>
              <a:t>Memo to Approving Officer through Unit Heads</a:t>
            </a:r>
          </a:p>
          <a:p>
            <a:r>
              <a:rPr lang="en-US" dirty="0"/>
              <a:t>Invitation of Suppliers for quotation and advertisement</a:t>
            </a:r>
          </a:p>
          <a:p>
            <a:r>
              <a:rPr lang="en-US" dirty="0"/>
              <a:t>Analysis of quotation and selection report</a:t>
            </a:r>
          </a:p>
          <a:p>
            <a:r>
              <a:rPr lang="en-US" dirty="0"/>
              <a:t>Issuance of Award Letter to successful vendor</a:t>
            </a:r>
          </a:p>
          <a:p>
            <a:r>
              <a:rPr lang="en-US" dirty="0"/>
              <a:t>Drafting of legal Agreement</a:t>
            </a:r>
          </a:p>
          <a:p>
            <a:r>
              <a:rPr lang="en-US" dirty="0"/>
              <a:t>Execution of Contract</a:t>
            </a:r>
          </a:p>
          <a:p>
            <a:r>
              <a:rPr lang="en-US" dirty="0"/>
              <a:t>Documentation for payment</a:t>
            </a:r>
          </a:p>
          <a:p>
            <a:pPr lvl="0"/>
            <a:r>
              <a:rPr lang="en-US" dirty="0"/>
              <a:t>Appropriate Store Receipt Procedures for Goods</a:t>
            </a:r>
          </a:p>
          <a:p>
            <a:pPr lvl="0"/>
            <a:r>
              <a:rPr lang="en-US" dirty="0"/>
              <a:t>Completion Report for services and consultancy</a:t>
            </a:r>
          </a:p>
          <a:p>
            <a:pPr lvl="0"/>
            <a:r>
              <a:rPr lang="en-US" dirty="0"/>
              <a:t>Request for payment by vendor</a:t>
            </a:r>
          </a:p>
          <a:p>
            <a:endParaRPr lang="en-US" dirty="0"/>
          </a:p>
        </p:txBody>
      </p:sp>
    </p:spTree>
    <p:extLst>
      <p:ext uri="{BB962C8B-B14F-4D97-AF65-F5344CB8AC3E}">
        <p14:creationId xmlns:p14="http://schemas.microsoft.com/office/powerpoint/2010/main" val="2816610418"/>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33400"/>
            <a:ext cx="8229600" cy="5867400"/>
          </a:xfrm>
        </p:spPr>
        <p:txBody>
          <a:bodyPr>
            <a:normAutofit fontScale="85000" lnSpcReduction="20000"/>
          </a:bodyPr>
          <a:lstStyle/>
          <a:p>
            <a:pPr marL="109728" indent="0">
              <a:buNone/>
            </a:pPr>
            <a:r>
              <a:rPr lang="en-US" sz="3100" b="1" u="sng" dirty="0">
                <a:solidFill>
                  <a:srgbClr val="FF0000"/>
                </a:solidFill>
              </a:rPr>
              <a:t>ADVANCES</a:t>
            </a:r>
            <a:endParaRPr lang="en-US" sz="1500" dirty="0">
              <a:solidFill>
                <a:srgbClr val="FF0000"/>
              </a:solidFill>
            </a:endParaRPr>
          </a:p>
          <a:p>
            <a:r>
              <a:rPr lang="en-US" sz="2800" dirty="0"/>
              <a:t>Section 1701 - 1710 of the Financial Regulation clearly defined and outlined Advances and the categories of advances. They include:</a:t>
            </a:r>
            <a:endParaRPr lang="en-US" sz="1400" dirty="0"/>
          </a:p>
          <a:p>
            <a:r>
              <a:rPr lang="en-US" sz="2800" dirty="0"/>
              <a:t>Personal (Staff Salary) Advance</a:t>
            </a:r>
            <a:endParaRPr lang="en-US" sz="1400" dirty="0"/>
          </a:p>
          <a:p>
            <a:r>
              <a:rPr lang="en-US" sz="2800" dirty="0"/>
              <a:t>Non-personal Advances</a:t>
            </a:r>
            <a:endParaRPr lang="en-US" sz="1400" dirty="0"/>
          </a:p>
          <a:p>
            <a:pPr lvl="1">
              <a:buFont typeface="Wingdings" pitchFamily="2" charset="2"/>
              <a:buChar char="§"/>
            </a:pPr>
            <a:r>
              <a:rPr lang="en-US" sz="2400" dirty="0"/>
              <a:t>Purchase Advance</a:t>
            </a:r>
            <a:endParaRPr lang="en-US" sz="1000" dirty="0"/>
          </a:p>
          <a:p>
            <a:pPr lvl="1">
              <a:buFont typeface="Wingdings" pitchFamily="2" charset="2"/>
              <a:buChar char="§"/>
            </a:pPr>
            <a:r>
              <a:rPr lang="en-US" sz="2400" dirty="0"/>
              <a:t>Touring advance</a:t>
            </a:r>
            <a:endParaRPr lang="en-US" sz="1000" dirty="0"/>
          </a:p>
          <a:p>
            <a:pPr lvl="2"/>
            <a:r>
              <a:rPr lang="en-US" sz="2200" dirty="0"/>
              <a:t>International </a:t>
            </a:r>
            <a:endParaRPr lang="en-US" sz="1000" dirty="0"/>
          </a:p>
          <a:p>
            <a:pPr lvl="2"/>
            <a:r>
              <a:rPr lang="en-US" sz="2200" dirty="0"/>
              <a:t>Local</a:t>
            </a:r>
            <a:endParaRPr lang="en-US" sz="1000" dirty="0"/>
          </a:p>
          <a:p>
            <a:pPr marL="109728" indent="0">
              <a:buNone/>
            </a:pPr>
            <a:r>
              <a:rPr lang="en-US" sz="2800" b="1" dirty="0">
                <a:solidFill>
                  <a:srgbClr val="FF0000"/>
                </a:solidFill>
              </a:rPr>
              <a:t>Documents Required</a:t>
            </a:r>
            <a:endParaRPr lang="en-US" sz="1400" b="1" dirty="0">
              <a:solidFill>
                <a:srgbClr val="FF0000"/>
              </a:solidFill>
            </a:endParaRPr>
          </a:p>
          <a:p>
            <a:pPr lvl="0"/>
            <a:r>
              <a:rPr lang="en-US" sz="2800" dirty="0"/>
              <a:t>Visa Page</a:t>
            </a:r>
            <a:endParaRPr lang="en-US" sz="1400" dirty="0"/>
          </a:p>
          <a:p>
            <a:pPr lvl="0"/>
            <a:r>
              <a:rPr lang="en-US" sz="2800" dirty="0"/>
              <a:t>Passport Data Page</a:t>
            </a:r>
            <a:endParaRPr lang="en-US" sz="1400" dirty="0"/>
          </a:p>
          <a:p>
            <a:pPr lvl="0"/>
            <a:r>
              <a:rPr lang="en-US" sz="2800" dirty="0"/>
              <a:t>Admission Letter</a:t>
            </a:r>
            <a:endParaRPr lang="en-US" sz="1400" dirty="0"/>
          </a:p>
          <a:p>
            <a:pPr lvl="0"/>
            <a:r>
              <a:rPr lang="en-US" sz="2800" dirty="0"/>
              <a:t>Invoice</a:t>
            </a:r>
            <a:endParaRPr lang="en-US" sz="1400" dirty="0"/>
          </a:p>
          <a:p>
            <a:pPr lvl="0"/>
            <a:r>
              <a:rPr lang="en-US" sz="2800" dirty="0"/>
              <a:t>Competitive Travel Agent Invoice</a:t>
            </a:r>
            <a:endParaRPr lang="en-US" sz="1400" dirty="0"/>
          </a:p>
          <a:p>
            <a:pPr lvl="0"/>
            <a:r>
              <a:rPr lang="en-US" sz="2800" dirty="0"/>
              <a:t>Approval</a:t>
            </a:r>
            <a:endParaRPr lang="en-US" sz="1400" dirty="0"/>
          </a:p>
          <a:p>
            <a:endParaRPr lang="en-US" dirty="0"/>
          </a:p>
        </p:txBody>
      </p:sp>
    </p:spTree>
    <p:extLst>
      <p:ext uri="{BB962C8B-B14F-4D97-AF65-F5344CB8AC3E}">
        <p14:creationId xmlns:p14="http://schemas.microsoft.com/office/powerpoint/2010/main" val="3114542244"/>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81000"/>
            <a:ext cx="8229600" cy="6096000"/>
          </a:xfrm>
        </p:spPr>
        <p:txBody>
          <a:bodyPr>
            <a:normAutofit/>
          </a:bodyPr>
          <a:lstStyle/>
          <a:p>
            <a:pPr marL="109728" indent="0">
              <a:buNone/>
            </a:pPr>
            <a:r>
              <a:rPr lang="en-US" sz="3000" b="1" u="sng" dirty="0">
                <a:solidFill>
                  <a:srgbClr val="FF0000"/>
                </a:solidFill>
              </a:rPr>
              <a:t>RETIREMENT OF ADVANCES</a:t>
            </a:r>
            <a:endParaRPr lang="en-US" sz="3000" dirty="0">
              <a:solidFill>
                <a:srgbClr val="FF0000"/>
              </a:solidFill>
            </a:endParaRPr>
          </a:p>
          <a:p>
            <a:r>
              <a:rPr lang="en-US" dirty="0"/>
              <a:t>Advances taken are subject to full retirement upon the execution of the transaction.</a:t>
            </a:r>
          </a:p>
          <a:p>
            <a:r>
              <a:rPr lang="en-US" dirty="0"/>
              <a:t>Retirement is the process of rendering return (Accounting) of funds received as stated above (Advances). This is an evidence that the purpose for which the advance was made is justified by means of :-</a:t>
            </a:r>
          </a:p>
          <a:p>
            <a:pPr lvl="1">
              <a:buFont typeface="Wingdings" pitchFamily="2" charset="2"/>
              <a:buChar char="§"/>
            </a:pPr>
            <a:r>
              <a:rPr lang="en-US" dirty="0"/>
              <a:t>Official Receipt</a:t>
            </a:r>
          </a:p>
          <a:p>
            <a:pPr lvl="1">
              <a:buFont typeface="Wingdings" pitchFamily="2" charset="2"/>
              <a:buChar char="§"/>
            </a:pPr>
            <a:r>
              <a:rPr lang="en-US" dirty="0"/>
              <a:t>Invoices</a:t>
            </a:r>
          </a:p>
          <a:p>
            <a:pPr lvl="1">
              <a:buFont typeface="Wingdings" pitchFamily="2" charset="2"/>
              <a:buChar char="§"/>
            </a:pPr>
            <a:r>
              <a:rPr lang="en-US" dirty="0"/>
              <a:t>Acknowledgement</a:t>
            </a:r>
          </a:p>
          <a:p>
            <a:pPr lvl="1">
              <a:buFont typeface="Wingdings" pitchFamily="2" charset="2"/>
              <a:buChar char="§"/>
            </a:pPr>
            <a:r>
              <a:rPr lang="en-US" dirty="0"/>
              <a:t>Boarding Passes</a:t>
            </a:r>
          </a:p>
          <a:p>
            <a:pPr lvl="1">
              <a:buFont typeface="Wingdings" pitchFamily="2" charset="2"/>
              <a:buChar char="§"/>
            </a:pPr>
            <a:r>
              <a:rPr lang="en-US" dirty="0"/>
              <a:t>Stamped Official Visa </a:t>
            </a:r>
            <a:r>
              <a:rPr lang="en-US" dirty="0" smtClean="0"/>
              <a:t>Page</a:t>
            </a:r>
          </a:p>
          <a:p>
            <a:pPr lvl="1">
              <a:buFont typeface="Wingdings" pitchFamily="2" charset="2"/>
              <a:buChar char="§"/>
            </a:pPr>
            <a:r>
              <a:rPr lang="en-US" dirty="0" smtClean="0"/>
              <a:t>Reports</a:t>
            </a:r>
            <a:endParaRPr lang="en-US" dirty="0"/>
          </a:p>
          <a:p>
            <a:endParaRPr lang="en-US" dirty="0"/>
          </a:p>
        </p:txBody>
      </p:sp>
    </p:spTree>
    <p:extLst>
      <p:ext uri="{BB962C8B-B14F-4D97-AF65-F5344CB8AC3E}">
        <p14:creationId xmlns:p14="http://schemas.microsoft.com/office/powerpoint/2010/main" val="886276742"/>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609600"/>
            <a:ext cx="8229600" cy="4525963"/>
          </a:xfrm>
        </p:spPr>
        <p:txBody>
          <a:bodyPr/>
          <a:lstStyle/>
          <a:p>
            <a:pPr marL="109728" indent="0">
              <a:buNone/>
            </a:pPr>
            <a:r>
              <a:rPr lang="en-US" b="1" u="sng" dirty="0">
                <a:solidFill>
                  <a:srgbClr val="FF0000"/>
                </a:solidFill>
              </a:rPr>
              <a:t>PENALTY FOR NON RETIREMENT OF ADVANCES</a:t>
            </a:r>
            <a:endParaRPr lang="en-US" dirty="0">
              <a:solidFill>
                <a:srgbClr val="FF0000"/>
              </a:solidFill>
            </a:endParaRPr>
          </a:p>
          <a:p>
            <a:r>
              <a:rPr lang="en-US" dirty="0"/>
              <a:t>Non retirement of Advances is a serious breach of Financial Regulation and the </a:t>
            </a:r>
          </a:p>
          <a:p>
            <a:r>
              <a:rPr lang="en-US" dirty="0"/>
              <a:t>Institutes Financial guidelines and Regulations. Sanctions such as verbal warning, Written Warning and Withholding of Salaries are but a few sanctions that the Institute applies to defaulters.</a:t>
            </a:r>
          </a:p>
          <a:p>
            <a:endParaRPr lang="en-US" dirty="0"/>
          </a:p>
        </p:txBody>
      </p:sp>
    </p:spTree>
    <p:extLst>
      <p:ext uri="{BB962C8B-B14F-4D97-AF65-F5344CB8AC3E}">
        <p14:creationId xmlns:p14="http://schemas.microsoft.com/office/powerpoint/2010/main" val="412330451"/>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lgn="ctr">
              <a:buNone/>
            </a:pPr>
            <a:endParaRPr lang="en-US" sz="3200" b="1" u="sng" dirty="0" smtClean="0"/>
          </a:p>
          <a:p>
            <a:pPr marL="109728" indent="0" algn="ctr">
              <a:buNone/>
            </a:pPr>
            <a:r>
              <a:rPr lang="en-US" sz="3200" b="1" u="sng" dirty="0" smtClean="0">
                <a:solidFill>
                  <a:schemeClr val="bg2">
                    <a:lumMod val="25000"/>
                  </a:schemeClr>
                </a:solidFill>
              </a:rPr>
              <a:t>GUIDELINES </a:t>
            </a:r>
            <a:r>
              <a:rPr lang="en-US" sz="3200" b="1" u="sng" dirty="0">
                <a:solidFill>
                  <a:schemeClr val="bg2">
                    <a:lumMod val="25000"/>
                  </a:schemeClr>
                </a:solidFill>
              </a:rPr>
              <a:t>AND PROCEDURES </a:t>
            </a:r>
            <a:endParaRPr lang="en-US" sz="3200" dirty="0">
              <a:solidFill>
                <a:schemeClr val="bg2">
                  <a:lumMod val="25000"/>
                </a:schemeClr>
              </a:solidFill>
            </a:endParaRPr>
          </a:p>
          <a:p>
            <a:pPr marL="109728" indent="0" algn="ctr">
              <a:buNone/>
            </a:pPr>
            <a:r>
              <a:rPr lang="en-US" sz="3200" b="1" u="sng" dirty="0">
                <a:solidFill>
                  <a:schemeClr val="bg2">
                    <a:lumMod val="25000"/>
                  </a:schemeClr>
                </a:solidFill>
              </a:rPr>
              <a:t>FOR PREPARATION OF PROGRAM BUDGETS/DISBURSEMENT AND THE PAYMENT TO CONSULTANTS</a:t>
            </a:r>
            <a:endParaRPr lang="en-US" sz="3200" dirty="0">
              <a:solidFill>
                <a:schemeClr val="bg2">
                  <a:lumMod val="25000"/>
                </a:schemeClr>
              </a:solidFill>
            </a:endParaRPr>
          </a:p>
          <a:p>
            <a:pPr algn="ctr"/>
            <a:r>
              <a:rPr lang="en-US" sz="3200" dirty="0"/>
              <a:t> </a:t>
            </a:r>
          </a:p>
          <a:p>
            <a:endParaRPr lang="en-US" dirty="0"/>
          </a:p>
        </p:txBody>
      </p:sp>
    </p:spTree>
    <p:extLst>
      <p:ext uri="{BB962C8B-B14F-4D97-AF65-F5344CB8AC3E}">
        <p14:creationId xmlns:p14="http://schemas.microsoft.com/office/powerpoint/2010/main" val="3471205739"/>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8229600" cy="5626291"/>
          </a:xfrm>
        </p:spPr>
        <p:txBody>
          <a:bodyPr>
            <a:normAutofit fontScale="77500" lnSpcReduction="20000"/>
          </a:bodyPr>
          <a:lstStyle/>
          <a:p>
            <a:pPr marL="109728" indent="0">
              <a:buNone/>
            </a:pPr>
            <a:r>
              <a:rPr lang="en-US" dirty="0"/>
              <a:t>Following the extensive deliberations at the Management Retreat of 15</a:t>
            </a:r>
            <a:r>
              <a:rPr lang="en-US" baseline="30000" dirty="0"/>
              <a:t>th</a:t>
            </a:r>
            <a:r>
              <a:rPr lang="en-US" dirty="0"/>
              <a:t> August 2014 on the Standing Guideline and Procedures for the payment of Consultants, Media, Contingency and Staff Claims for Programs Local and International, Please find as summarized below the Standing Rules and Applicable Rates for your guidance:-</a:t>
            </a:r>
          </a:p>
          <a:p>
            <a:r>
              <a:rPr lang="en-US" dirty="0"/>
              <a:t> </a:t>
            </a:r>
          </a:p>
          <a:p>
            <a:r>
              <a:rPr lang="en-US" b="1" dirty="0"/>
              <a:t>CONSULTANTS:</a:t>
            </a:r>
            <a:endParaRPr lang="en-US" dirty="0"/>
          </a:p>
          <a:p>
            <a:r>
              <a:rPr lang="en-US" dirty="0"/>
              <a:t>The rate payable to Consultants on daily rate contract is as follows:-</a:t>
            </a:r>
          </a:p>
          <a:p>
            <a:r>
              <a:rPr lang="en-US" dirty="0"/>
              <a:t>Category A	- Senior Consultants		-	$400/day</a:t>
            </a:r>
          </a:p>
          <a:p>
            <a:r>
              <a:rPr lang="en-US" dirty="0"/>
              <a:t>Category B	- Middle Cadre Consultants	-	$300/day</a:t>
            </a:r>
          </a:p>
          <a:p>
            <a:r>
              <a:rPr lang="en-US" dirty="0"/>
              <a:t>Category C	- Junior Consultants		-	$</a:t>
            </a:r>
            <a:r>
              <a:rPr lang="en-US" dirty="0" smtClean="0"/>
              <a:t>250/day</a:t>
            </a:r>
            <a:endParaRPr lang="en-US" dirty="0"/>
          </a:p>
          <a:p>
            <a:r>
              <a:rPr lang="en-US" dirty="0"/>
              <a:t>All Consultants must sign Consultancy Agreement with the Institute before commencement of work.</a:t>
            </a:r>
          </a:p>
          <a:p>
            <a:endParaRPr lang="en-US" dirty="0"/>
          </a:p>
        </p:txBody>
      </p:sp>
    </p:spTree>
    <p:extLst>
      <p:ext uri="{BB962C8B-B14F-4D97-AF65-F5344CB8AC3E}">
        <p14:creationId xmlns:p14="http://schemas.microsoft.com/office/powerpoint/2010/main" val="123646379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8229600" cy="6096000"/>
          </a:xfrm>
        </p:spPr>
        <p:txBody>
          <a:bodyPr>
            <a:normAutofit/>
          </a:bodyPr>
          <a:lstStyle/>
          <a:p>
            <a:r>
              <a:rPr lang="en-US" b="1" dirty="0"/>
              <a:t>RESOURCE PERSONS:</a:t>
            </a:r>
            <a:endParaRPr lang="en-US" dirty="0"/>
          </a:p>
          <a:p>
            <a:r>
              <a:rPr lang="en-US" dirty="0"/>
              <a:t>Resource Persons are to be paid for full day presentation and not per paper as follows:-. </a:t>
            </a:r>
          </a:p>
          <a:p>
            <a:pPr lvl="0"/>
            <a:r>
              <a:rPr lang="en-US" dirty="0"/>
              <a:t>Senior Resource Persons	</a:t>
            </a:r>
            <a:r>
              <a:rPr lang="en-US" dirty="0" smtClean="0"/>
              <a:t>-</a:t>
            </a:r>
            <a:r>
              <a:rPr lang="en-US" dirty="0"/>
              <a:t>	</a:t>
            </a:r>
            <a:r>
              <a:rPr lang="en-US" strike="sngStrike" dirty="0"/>
              <a:t>N</a:t>
            </a:r>
            <a:r>
              <a:rPr lang="en-US" dirty="0"/>
              <a:t>150,000/Day</a:t>
            </a:r>
          </a:p>
          <a:p>
            <a:pPr lvl="0"/>
            <a:r>
              <a:rPr lang="en-US" dirty="0"/>
              <a:t>Junior Resource Persons	</a:t>
            </a:r>
            <a:r>
              <a:rPr lang="en-US" dirty="0" smtClean="0"/>
              <a:t>-</a:t>
            </a:r>
            <a:r>
              <a:rPr lang="en-US" dirty="0"/>
              <a:t>	</a:t>
            </a:r>
            <a:r>
              <a:rPr lang="en-US" strike="sngStrike" dirty="0"/>
              <a:t>N</a:t>
            </a:r>
            <a:r>
              <a:rPr lang="en-US" dirty="0"/>
              <a:t>100,000/Day</a:t>
            </a:r>
          </a:p>
          <a:p>
            <a:pPr lvl="0"/>
            <a:r>
              <a:rPr lang="en-US" dirty="0"/>
              <a:t>Statesmen and other Public figures	Subject to Management Decision</a:t>
            </a:r>
            <a:r>
              <a:rPr lang="en-US" dirty="0" smtClean="0"/>
              <a:t>.</a:t>
            </a:r>
          </a:p>
          <a:p>
            <a:pPr lvl="0"/>
            <a:endParaRPr lang="en-US" dirty="0"/>
          </a:p>
          <a:p>
            <a:r>
              <a:rPr lang="en-US" b="1" dirty="0"/>
              <a:t>MEDIA:</a:t>
            </a:r>
            <a:endParaRPr lang="en-US" dirty="0"/>
          </a:p>
          <a:p>
            <a:pPr lvl="0"/>
            <a:r>
              <a:rPr lang="en-US" dirty="0"/>
              <a:t>Media payment for programs 	- </a:t>
            </a:r>
            <a:r>
              <a:rPr lang="en-US" strike="sngStrike" dirty="0"/>
              <a:t>N</a:t>
            </a:r>
            <a:r>
              <a:rPr lang="en-US" dirty="0"/>
              <a:t>100,000.00</a:t>
            </a:r>
          </a:p>
          <a:p>
            <a:pPr lvl="0"/>
            <a:r>
              <a:rPr lang="en-US" dirty="0"/>
              <a:t>Media Payment major programs/events	</a:t>
            </a:r>
            <a:r>
              <a:rPr lang="en-US" dirty="0" smtClean="0"/>
              <a:t>- Subject to Management </a:t>
            </a:r>
            <a:r>
              <a:rPr lang="en-US" dirty="0"/>
              <a:t>Decision</a:t>
            </a:r>
          </a:p>
          <a:p>
            <a:endParaRPr lang="en-US" dirty="0"/>
          </a:p>
        </p:txBody>
      </p:sp>
    </p:spTree>
    <p:extLst>
      <p:ext uri="{BB962C8B-B14F-4D97-AF65-F5344CB8AC3E}">
        <p14:creationId xmlns:p14="http://schemas.microsoft.com/office/powerpoint/2010/main" val="2406996449"/>
      </p:ext>
    </p:extLst>
  </p:cSld>
  <p:clrMapOvr>
    <a:masterClrMapping/>
  </p:clrMapOvr>
  <p:transition spd="slow">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5702491"/>
          </a:xfrm>
        </p:spPr>
        <p:txBody>
          <a:bodyPr>
            <a:normAutofit fontScale="62500" lnSpcReduction="20000"/>
          </a:bodyPr>
          <a:lstStyle/>
          <a:p>
            <a:r>
              <a:rPr lang="en-US" b="1" dirty="0"/>
              <a:t>CATERING SERVICES:</a:t>
            </a:r>
            <a:endParaRPr lang="en-US" dirty="0"/>
          </a:p>
          <a:p>
            <a:r>
              <a:rPr lang="en-US" b="1" dirty="0"/>
              <a:t> </a:t>
            </a:r>
            <a:endParaRPr lang="en-US" dirty="0"/>
          </a:p>
          <a:p>
            <a:r>
              <a:rPr lang="en-US" b="1" u="sng" dirty="0"/>
              <a:t>In-House Caterers</a:t>
            </a:r>
            <a:endParaRPr lang="en-US" dirty="0"/>
          </a:p>
          <a:p>
            <a:r>
              <a:rPr lang="en-US" dirty="0"/>
              <a:t>Lunch	</a:t>
            </a:r>
            <a:r>
              <a:rPr lang="en-US" dirty="0" smtClean="0"/>
              <a:t>-</a:t>
            </a:r>
            <a:r>
              <a:rPr lang="en-US" dirty="0"/>
              <a:t>	</a:t>
            </a:r>
            <a:r>
              <a:rPr lang="en-US" strike="sngStrike" dirty="0"/>
              <a:t>N</a:t>
            </a:r>
            <a:r>
              <a:rPr lang="en-US" dirty="0"/>
              <a:t>1,500</a:t>
            </a:r>
          </a:p>
          <a:p>
            <a:r>
              <a:rPr lang="en-US" dirty="0"/>
              <a:t>Tea/Break	-	</a:t>
            </a:r>
            <a:r>
              <a:rPr lang="en-US" strike="sngStrike" dirty="0"/>
              <a:t>N</a:t>
            </a:r>
            <a:r>
              <a:rPr lang="en-US" dirty="0"/>
              <a:t>  800</a:t>
            </a:r>
          </a:p>
          <a:p>
            <a:r>
              <a:rPr lang="en-US" dirty="0"/>
              <a:t> </a:t>
            </a:r>
          </a:p>
          <a:p>
            <a:r>
              <a:rPr lang="en-US" b="1" u="sng" dirty="0"/>
              <a:t>Outside Caterers:</a:t>
            </a:r>
            <a:endParaRPr lang="en-US" dirty="0"/>
          </a:p>
          <a:p>
            <a:r>
              <a:rPr lang="en-US" dirty="0"/>
              <a:t>Lunch	</a:t>
            </a:r>
            <a:r>
              <a:rPr lang="en-US" dirty="0" smtClean="0"/>
              <a:t>-</a:t>
            </a:r>
            <a:r>
              <a:rPr lang="en-US" dirty="0"/>
              <a:t>	</a:t>
            </a:r>
            <a:r>
              <a:rPr lang="en-US" strike="sngStrike" dirty="0"/>
              <a:t>N</a:t>
            </a:r>
            <a:r>
              <a:rPr lang="en-US" dirty="0"/>
              <a:t>2,000</a:t>
            </a:r>
          </a:p>
          <a:p>
            <a:r>
              <a:rPr lang="en-US" dirty="0"/>
              <a:t>Tea/Break	-	</a:t>
            </a:r>
            <a:r>
              <a:rPr lang="en-US" strike="sngStrike" dirty="0"/>
              <a:t>N</a:t>
            </a:r>
            <a:r>
              <a:rPr lang="en-US" dirty="0"/>
              <a:t>1,000</a:t>
            </a:r>
          </a:p>
          <a:p>
            <a:r>
              <a:rPr lang="en-US" dirty="0"/>
              <a:t> </a:t>
            </a:r>
          </a:p>
          <a:p>
            <a:r>
              <a:rPr lang="en-US" dirty="0"/>
              <a:t>Specialized Catering Services can be arranged for programs involving Legislators and Senior Participants and the applicable rate will be decided and agreed upon by Management. </a:t>
            </a:r>
          </a:p>
          <a:p>
            <a:r>
              <a:rPr lang="en-US" dirty="0"/>
              <a:t> </a:t>
            </a:r>
          </a:p>
          <a:p>
            <a:r>
              <a:rPr lang="en-US" dirty="0"/>
              <a:t> </a:t>
            </a:r>
          </a:p>
          <a:p>
            <a:r>
              <a:rPr lang="en-US" b="1" dirty="0"/>
              <a:t>SECRETARIAT</a:t>
            </a:r>
            <a:endParaRPr lang="en-US" dirty="0"/>
          </a:p>
          <a:p>
            <a:pPr lvl="0"/>
            <a:r>
              <a:rPr lang="en-US" u="sng" dirty="0"/>
              <a:t>Stationeries</a:t>
            </a:r>
            <a:endParaRPr lang="en-US" dirty="0"/>
          </a:p>
          <a:p>
            <a:r>
              <a:rPr lang="en-US" dirty="0"/>
              <a:t>Stationeries are to be procured as categorized below:</a:t>
            </a:r>
          </a:p>
          <a:p>
            <a:pPr lvl="0"/>
            <a:r>
              <a:rPr lang="en-US" dirty="0"/>
              <a:t>Under 50 Participants	</a:t>
            </a:r>
            <a:r>
              <a:rPr lang="en-US" dirty="0" smtClean="0"/>
              <a:t>- </a:t>
            </a:r>
            <a:r>
              <a:rPr lang="en-US" dirty="0"/>
              <a:t>5 Cartons of Paper</a:t>
            </a:r>
          </a:p>
          <a:p>
            <a:pPr lvl="0"/>
            <a:r>
              <a:rPr lang="en-US" dirty="0"/>
              <a:t>51-75 Participants	</a:t>
            </a:r>
            <a:r>
              <a:rPr lang="en-US" dirty="0" smtClean="0"/>
              <a:t>- </a:t>
            </a:r>
            <a:r>
              <a:rPr lang="en-US" dirty="0"/>
              <a:t>10 Cartons of Paper</a:t>
            </a:r>
          </a:p>
          <a:p>
            <a:pPr lvl="0"/>
            <a:r>
              <a:rPr lang="en-US" dirty="0"/>
              <a:t>76-100 Participants	</a:t>
            </a:r>
            <a:r>
              <a:rPr lang="en-US" dirty="0" smtClean="0"/>
              <a:t>- </a:t>
            </a:r>
            <a:r>
              <a:rPr lang="en-US" dirty="0"/>
              <a:t>15 Cartons of Paper</a:t>
            </a:r>
          </a:p>
          <a:p>
            <a:pPr lvl="0"/>
            <a:r>
              <a:rPr lang="en-US" dirty="0"/>
              <a:t>Above 100 </a:t>
            </a:r>
            <a:r>
              <a:rPr lang="en-US" dirty="0" smtClean="0"/>
              <a:t>Participants-20 </a:t>
            </a:r>
            <a:r>
              <a:rPr lang="en-US" dirty="0"/>
              <a:t>Cartons</a:t>
            </a:r>
          </a:p>
          <a:p>
            <a:endParaRPr lang="en-US" dirty="0"/>
          </a:p>
        </p:txBody>
      </p:sp>
    </p:spTree>
    <p:extLst>
      <p:ext uri="{BB962C8B-B14F-4D97-AF65-F5344CB8AC3E}">
        <p14:creationId xmlns:p14="http://schemas.microsoft.com/office/powerpoint/2010/main" val="23176933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8229600" cy="5550091"/>
          </a:xfrm>
        </p:spPr>
        <p:txBody>
          <a:bodyPr>
            <a:normAutofit fontScale="70000" lnSpcReduction="20000"/>
          </a:bodyPr>
          <a:lstStyle/>
          <a:p>
            <a:pPr lvl="0"/>
            <a:r>
              <a:rPr lang="en-US" sz="2900" b="1" u="sng" dirty="0"/>
              <a:t>Banners</a:t>
            </a:r>
            <a:endParaRPr lang="en-US" sz="2900" b="1" dirty="0"/>
          </a:p>
          <a:p>
            <a:r>
              <a:rPr lang="en-US" dirty="0"/>
              <a:t>Every program shall have not more than 2 Banners.</a:t>
            </a:r>
          </a:p>
          <a:p>
            <a:r>
              <a:rPr lang="en-US" dirty="0"/>
              <a:t> </a:t>
            </a:r>
            <a:r>
              <a:rPr lang="en-US" u="sng" dirty="0" smtClean="0"/>
              <a:t>Rapporteurs</a:t>
            </a:r>
            <a:endParaRPr lang="en-US" dirty="0"/>
          </a:p>
          <a:p>
            <a:r>
              <a:rPr lang="en-US" dirty="0"/>
              <a:t>Rapporteurs Allowance for Programs shall not be more than </a:t>
            </a:r>
            <a:r>
              <a:rPr lang="en-US" strike="sngStrike" dirty="0"/>
              <a:t>N</a:t>
            </a:r>
            <a:r>
              <a:rPr lang="en-US" dirty="0"/>
              <a:t>100,000.00, but for major Programs the amount could be determined by Management depending on the magnitude.</a:t>
            </a:r>
          </a:p>
          <a:p>
            <a:r>
              <a:rPr lang="en-US" dirty="0"/>
              <a:t> </a:t>
            </a:r>
          </a:p>
          <a:p>
            <a:r>
              <a:rPr lang="en-US" b="1" dirty="0"/>
              <a:t>CONTINGENCY:</a:t>
            </a:r>
            <a:endParaRPr lang="en-US" dirty="0"/>
          </a:p>
          <a:p>
            <a:r>
              <a:rPr lang="en-US" dirty="0"/>
              <a:t>Contingency is categorized as follows:</a:t>
            </a:r>
          </a:p>
          <a:p>
            <a:pPr lvl="0"/>
            <a:r>
              <a:rPr lang="en-US" dirty="0"/>
              <a:t>Contingency for Local Program Abuja </a:t>
            </a:r>
            <a:r>
              <a:rPr lang="en-US" dirty="0" smtClean="0"/>
              <a:t>based </a:t>
            </a:r>
            <a:r>
              <a:rPr lang="en-US" dirty="0"/>
              <a:t>- </a:t>
            </a:r>
            <a:r>
              <a:rPr lang="en-US" strike="sngStrike" dirty="0"/>
              <a:t>N</a:t>
            </a:r>
            <a:r>
              <a:rPr lang="en-US" dirty="0"/>
              <a:t>100,000</a:t>
            </a:r>
          </a:p>
          <a:p>
            <a:pPr lvl="0"/>
            <a:r>
              <a:rPr lang="en-US" dirty="0"/>
              <a:t>Contingency for Local Program Outside Abuja - </a:t>
            </a:r>
            <a:r>
              <a:rPr lang="en-US" strike="sngStrike" dirty="0"/>
              <a:t>N</a:t>
            </a:r>
            <a:r>
              <a:rPr lang="en-US" dirty="0"/>
              <a:t>200,000</a:t>
            </a:r>
          </a:p>
          <a:p>
            <a:pPr lvl="0"/>
            <a:r>
              <a:rPr lang="en-US" dirty="0"/>
              <a:t>Local Running to Participants outside Abuja	 - </a:t>
            </a:r>
            <a:r>
              <a:rPr lang="en-US" strike="sngStrike" dirty="0"/>
              <a:t>N</a:t>
            </a:r>
            <a:r>
              <a:rPr lang="en-US" dirty="0"/>
              <a:t>10,000/Trip</a:t>
            </a:r>
          </a:p>
          <a:p>
            <a:r>
              <a:rPr lang="en-US" dirty="0"/>
              <a:t> </a:t>
            </a:r>
          </a:p>
          <a:p>
            <a:r>
              <a:rPr lang="en-US" dirty="0"/>
              <a:t>Note also that Contingency payment to Participants for International Programs shall be as follows:-</a:t>
            </a:r>
          </a:p>
          <a:p>
            <a:pPr lvl="0"/>
            <a:r>
              <a:rPr lang="en-US" dirty="0"/>
              <a:t>Training Programs		</a:t>
            </a:r>
            <a:r>
              <a:rPr lang="en-US" dirty="0" smtClean="0"/>
              <a:t>- </a:t>
            </a:r>
            <a:r>
              <a:rPr lang="en-US" dirty="0"/>
              <a:t>Nil</a:t>
            </a:r>
          </a:p>
          <a:p>
            <a:pPr lvl="0"/>
            <a:r>
              <a:rPr lang="en-US" dirty="0"/>
              <a:t>Official Assignments and  </a:t>
            </a:r>
            <a:r>
              <a:rPr lang="en-US" dirty="0" smtClean="0"/>
              <a:t>Exchange </a:t>
            </a:r>
            <a:r>
              <a:rPr lang="en-US" dirty="0"/>
              <a:t>of Experience Visits	- Applicable as in Admin. Manual</a:t>
            </a:r>
          </a:p>
          <a:p>
            <a:pPr marL="109728" indent="0">
              <a:buNone/>
            </a:pPr>
            <a:endParaRPr lang="en-US" dirty="0"/>
          </a:p>
        </p:txBody>
      </p:sp>
    </p:spTree>
    <p:extLst>
      <p:ext uri="{BB962C8B-B14F-4D97-AF65-F5344CB8AC3E}">
        <p14:creationId xmlns:p14="http://schemas.microsoft.com/office/powerpoint/2010/main" val="2880213011"/>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525963"/>
          </a:xfrm>
        </p:spPr>
        <p:txBody>
          <a:bodyPr>
            <a:noAutofit/>
          </a:bodyPr>
          <a:lstStyle/>
          <a:p>
            <a:pPr algn="just"/>
            <a:r>
              <a:rPr lang="en-US" sz="2200" dirty="0"/>
              <a:t>The place of Finance in NILS and any organization for that matter need not to be over-emphasized. However, for the purpose of this meeting and the benefit of our new colleagues in NILS, I will start by giving a brief definition and functions of Finance to refresh our minds and memories</a:t>
            </a:r>
            <a:r>
              <a:rPr lang="en-US" sz="2200" dirty="0" smtClean="0"/>
              <a:t>.</a:t>
            </a:r>
          </a:p>
          <a:p>
            <a:pPr algn="just"/>
            <a:endParaRPr lang="en-US" sz="2200" dirty="0"/>
          </a:p>
          <a:p>
            <a:pPr algn="just"/>
            <a:r>
              <a:rPr lang="en-US" sz="2200" dirty="0"/>
              <a:t>We shall also look at an </a:t>
            </a:r>
            <a:r>
              <a:rPr lang="en-US" sz="2200" dirty="0" err="1"/>
              <a:t>unbridged</a:t>
            </a:r>
            <a:r>
              <a:rPr lang="en-US" sz="2200" dirty="0"/>
              <a:t> Guidelines and Procedures in NILS for effective preparation of program Budgets, Disbursement and payment to Consultants. In the course of the presentation, we shall also rub minds together on issues bordering on Staff Salary, Allowances, Pension Fund and advances.</a:t>
            </a:r>
          </a:p>
          <a:p>
            <a:endParaRPr lang="en-US" sz="2200" dirty="0"/>
          </a:p>
        </p:txBody>
      </p:sp>
      <p:sp>
        <p:nvSpPr>
          <p:cNvPr id="2" name="Title 1"/>
          <p:cNvSpPr>
            <a:spLocks noGrp="1"/>
          </p:cNvSpPr>
          <p:nvPr>
            <p:ph type="title"/>
          </p:nvPr>
        </p:nvSpPr>
        <p:spPr>
          <a:xfrm>
            <a:off x="762000" y="533400"/>
            <a:ext cx="8229600" cy="715962"/>
          </a:xfrm>
        </p:spPr>
        <p:txBody>
          <a:bodyPr>
            <a:normAutofit fontScale="90000"/>
          </a:bodyPr>
          <a:lstStyle/>
          <a:p>
            <a:pPr algn="l"/>
            <a:r>
              <a:rPr lang="en-US" b="1" dirty="0"/>
              <a:t>PREAMBLE:</a:t>
            </a:r>
            <a:r>
              <a:rPr lang="en-US" dirty="0"/>
              <a:t/>
            </a:r>
            <a:br>
              <a:rPr lang="en-US" dirty="0"/>
            </a:br>
            <a:endParaRPr lang="en-US" dirty="0"/>
          </a:p>
        </p:txBody>
      </p:sp>
    </p:spTree>
    <p:extLst>
      <p:ext uri="{BB962C8B-B14F-4D97-AF65-F5344CB8AC3E}">
        <p14:creationId xmlns:p14="http://schemas.microsoft.com/office/powerpoint/2010/main" val="229678221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p:cTn id="2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4"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81000"/>
            <a:ext cx="8229600" cy="5626291"/>
          </a:xfrm>
        </p:spPr>
        <p:txBody>
          <a:bodyPr>
            <a:normAutofit/>
          </a:bodyPr>
          <a:lstStyle/>
          <a:p>
            <a:r>
              <a:rPr lang="en-US" b="1" dirty="0"/>
              <a:t>NOTE:</a:t>
            </a:r>
            <a:endParaRPr lang="en-US" dirty="0"/>
          </a:p>
          <a:p>
            <a:r>
              <a:rPr lang="en-US" dirty="0"/>
              <a:t>All other applicable rates for DTA and Estacode are as stipulated in the Administrative Manual of the Institute in conjunction with the Public Service Rules (PSR).</a:t>
            </a:r>
          </a:p>
          <a:p>
            <a:pPr lvl="0"/>
            <a:r>
              <a:rPr lang="en-US" dirty="0" smtClean="0"/>
              <a:t>Program/Activity </a:t>
            </a:r>
            <a:r>
              <a:rPr lang="en-US" dirty="0"/>
              <a:t>Budgets are to be drawn in conjunction with the Budget Unit of the Accounts Division in order to ensure consistency with the Guidelines.</a:t>
            </a:r>
          </a:p>
          <a:p>
            <a:pPr lvl="0"/>
            <a:r>
              <a:rPr lang="en-US" dirty="0"/>
              <a:t>Disbursement of Program Expenses shall be done by a designated Account Staff only.</a:t>
            </a:r>
          </a:p>
          <a:p>
            <a:endParaRPr lang="en-US" dirty="0"/>
          </a:p>
        </p:txBody>
      </p:sp>
    </p:spTree>
    <p:extLst>
      <p:ext uri="{BB962C8B-B14F-4D97-AF65-F5344CB8AC3E}">
        <p14:creationId xmlns:p14="http://schemas.microsoft.com/office/powerpoint/2010/main" val="42756414"/>
      </p:ext>
    </p:extLst>
  </p:cSld>
  <p:clrMapOvr>
    <a:masterClrMapping/>
  </p:clrMapOvr>
  <p:transition spd="slow">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a:p>
          <a:p>
            <a:pPr marL="109728" indent="0" algn="ctr">
              <a:buNone/>
            </a:pPr>
            <a:r>
              <a:rPr lang="en-US" sz="4000" dirty="0" smtClean="0"/>
              <a:t>END OF PRESENTATION</a:t>
            </a:r>
          </a:p>
          <a:p>
            <a:pPr marL="109728" indent="0" algn="ctr">
              <a:buNone/>
            </a:pPr>
            <a:r>
              <a:rPr lang="en-US" sz="4000" dirty="0" smtClean="0"/>
              <a:t>Q&amp;A</a:t>
            </a:r>
            <a:endParaRPr lang="en-US" sz="4000" dirty="0"/>
          </a:p>
        </p:txBody>
      </p:sp>
    </p:spTree>
    <p:extLst>
      <p:ext uri="{BB962C8B-B14F-4D97-AF65-F5344CB8AC3E}">
        <p14:creationId xmlns:p14="http://schemas.microsoft.com/office/powerpoint/2010/main" val="3296322405"/>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229600" cy="4940491"/>
          </a:xfrm>
        </p:spPr>
        <p:txBody>
          <a:bodyPr>
            <a:noAutofit/>
          </a:bodyPr>
          <a:lstStyle/>
          <a:p>
            <a:r>
              <a:rPr lang="en-US" sz="2200" b="1" dirty="0"/>
              <a:t>Financial Management</a:t>
            </a:r>
            <a:r>
              <a:rPr lang="en-US" sz="2200" dirty="0"/>
              <a:t> means </a:t>
            </a:r>
            <a:r>
              <a:rPr lang="en-US" sz="2200" b="1" i="1" u="sng" dirty="0"/>
              <a:t>the efficient and</a:t>
            </a:r>
            <a:r>
              <a:rPr lang="en-US" sz="2200" b="1" i="1" dirty="0"/>
              <a:t> </a:t>
            </a:r>
            <a:r>
              <a:rPr lang="en-US" sz="2200" b="1" i="1" u="sng" dirty="0"/>
              <a:t>effective management of funds</a:t>
            </a:r>
            <a:r>
              <a:rPr lang="en-US" sz="2200" dirty="0"/>
              <a:t> in such a manner as to accomplish the objectives of the organization.(Source: Wikipedia) </a:t>
            </a:r>
          </a:p>
          <a:p>
            <a:pPr lvl="0"/>
            <a:r>
              <a:rPr lang="en-US" sz="2200" dirty="0"/>
              <a:t>It is the planning, directing, organizing, monitoring and controlling of the financial resources of an organization </a:t>
            </a:r>
          </a:p>
          <a:p>
            <a:pPr lvl="0"/>
            <a:r>
              <a:rPr lang="en-US" sz="2200" dirty="0"/>
              <a:t>Financial Management system as a tool assist the project directors in ensuring the overall objective of the project are achieved. </a:t>
            </a:r>
            <a:endParaRPr lang="en-US" sz="2200" dirty="0" smtClean="0"/>
          </a:p>
          <a:p>
            <a:pPr lvl="0" fontAlgn="base"/>
            <a:r>
              <a:rPr lang="en-US" sz="2200" dirty="0"/>
              <a:t>By enabling us to track the utilization of each pool of funds, the balance of funds available to complete the project and the expenditure incurred to date for each cost category of the project </a:t>
            </a:r>
          </a:p>
          <a:p>
            <a:pPr lvl="0" fontAlgn="base"/>
            <a:r>
              <a:rPr lang="en-US" sz="2200" dirty="0" smtClean="0"/>
              <a:t>It </a:t>
            </a:r>
            <a:r>
              <a:rPr lang="en-US" sz="2200" dirty="0"/>
              <a:t>helps us to comply with covenants attached to the funds </a:t>
            </a:r>
          </a:p>
          <a:p>
            <a:pPr lvl="0"/>
            <a:endParaRPr lang="en-US" sz="2200" dirty="0" smtClean="0"/>
          </a:p>
          <a:p>
            <a:pPr lvl="0"/>
            <a:endParaRPr lang="en-US" sz="2200" dirty="0" smtClean="0"/>
          </a:p>
          <a:p>
            <a:endParaRPr lang="en-US" sz="2200" dirty="0"/>
          </a:p>
        </p:txBody>
      </p:sp>
      <p:sp>
        <p:nvSpPr>
          <p:cNvPr id="3" name="Title 2"/>
          <p:cNvSpPr>
            <a:spLocks noGrp="1"/>
          </p:cNvSpPr>
          <p:nvPr>
            <p:ph type="title"/>
          </p:nvPr>
        </p:nvSpPr>
        <p:spPr>
          <a:xfrm>
            <a:off x="457200" y="274638"/>
            <a:ext cx="8458200" cy="1143000"/>
          </a:xfrm>
        </p:spPr>
        <p:txBody>
          <a:bodyPr>
            <a:normAutofit fontScale="90000"/>
          </a:bodyPr>
          <a:lstStyle/>
          <a:p>
            <a:r>
              <a:rPr lang="en-US" dirty="0">
                <a:effectLst/>
              </a:rPr>
              <a:t>WHAT IS </a:t>
            </a:r>
            <a:r>
              <a:rPr lang="en-US" dirty="0" smtClean="0">
                <a:effectLst/>
              </a:rPr>
              <a:t>FINANCIAL MANAGEMENT</a:t>
            </a:r>
            <a:r>
              <a:rPr lang="en-US" dirty="0">
                <a:effectLst/>
              </a:rPr>
              <a:t>? </a:t>
            </a:r>
            <a:br>
              <a:rPr lang="en-US" dirty="0">
                <a:effectLst/>
              </a:rPr>
            </a:br>
            <a:endParaRPr lang="en-US" dirty="0"/>
          </a:p>
        </p:txBody>
      </p:sp>
    </p:spTree>
    <p:extLst>
      <p:ext uri="{BB962C8B-B14F-4D97-AF65-F5344CB8AC3E}">
        <p14:creationId xmlns:p14="http://schemas.microsoft.com/office/powerpoint/2010/main" val="11290904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down)">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ipe(down)">
                                      <p:cBhvr>
                                        <p:cTn id="3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66800" y="533400"/>
            <a:ext cx="6781799" cy="5043675"/>
          </a:xfrm>
          <a:prstGeom prst="rect">
            <a:avLst/>
          </a:prstGeom>
        </p:spPr>
      </p:pic>
    </p:spTree>
    <p:extLst>
      <p:ext uri="{BB962C8B-B14F-4D97-AF65-F5344CB8AC3E}">
        <p14:creationId xmlns:p14="http://schemas.microsoft.com/office/powerpoint/2010/main" val="2810100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76327" y="609600"/>
            <a:ext cx="8229600" cy="1143000"/>
          </a:xfrm>
        </p:spPr>
        <p:txBody>
          <a:bodyPr>
            <a:noAutofit/>
          </a:bodyPr>
          <a:lstStyle/>
          <a:p>
            <a:r>
              <a:rPr lang="en-US" sz="3200" dirty="0">
                <a:effectLst/>
              </a:rPr>
              <a:t>WHAT ARE THE KEY PILLARS</a:t>
            </a:r>
            <a:br>
              <a:rPr lang="en-US" sz="3200" dirty="0">
                <a:effectLst/>
              </a:rPr>
            </a:br>
            <a:r>
              <a:rPr lang="en-US" sz="3200" dirty="0">
                <a:effectLst/>
              </a:rPr>
              <a:t>OF FINANCIAL MANAGEMENT?</a:t>
            </a:r>
            <a:br>
              <a:rPr lang="en-US" sz="3200" dirty="0">
                <a:effectLst/>
              </a:rPr>
            </a:br>
            <a:endParaRPr lang="en-US" sz="3200" dirty="0"/>
          </a:p>
        </p:txBody>
      </p:sp>
      <p:grpSp>
        <p:nvGrpSpPr>
          <p:cNvPr id="4" name="Group 3"/>
          <p:cNvGrpSpPr/>
          <p:nvPr/>
        </p:nvGrpSpPr>
        <p:grpSpPr>
          <a:xfrm>
            <a:off x="1066800" y="1393178"/>
            <a:ext cx="6857999" cy="4648137"/>
            <a:chOff x="1621536" y="0"/>
            <a:chExt cx="5718049" cy="5324856"/>
          </a:xfrm>
        </p:grpSpPr>
        <p:sp>
          <p:nvSpPr>
            <p:cNvPr id="5" name="Rectangle 4"/>
            <p:cNvSpPr/>
            <p:nvPr/>
          </p:nvSpPr>
          <p:spPr>
            <a:xfrm>
              <a:off x="4533900" y="43732"/>
              <a:ext cx="117438" cy="537488"/>
            </a:xfrm>
            <a:prstGeom prst="rect">
              <a:avLst/>
            </a:prstGeom>
            <a:ln>
              <a:noFill/>
            </a:ln>
          </p:spPr>
          <p:txBody>
            <a:bodyPr vert="horz" lIns="0" tIns="0" rIns="0" bIns="0" rtlCol="0">
              <a:noAutofit/>
            </a:bodyPr>
            <a:lstStyle/>
            <a:p>
              <a:pPr marL="0" marR="0">
                <a:lnSpc>
                  <a:spcPct val="107000"/>
                </a:lnSpc>
                <a:spcBef>
                  <a:spcPts val="0"/>
                </a:spcBef>
                <a:spcAft>
                  <a:spcPts val="800"/>
                </a:spcAft>
              </a:pPr>
              <a:r>
                <a:rPr lang="en-US" sz="3200" b="1">
                  <a:solidFill>
                    <a:srgbClr val="9D1E23"/>
                  </a:solidFill>
                  <a:effectLst/>
                  <a:latin typeface="Candara"/>
                  <a:ea typeface="Candara"/>
                  <a:cs typeface="Candara"/>
                </a:rPr>
                <a:t> </a:t>
              </a:r>
              <a:endParaRPr lang="en-US" sz="1100">
                <a:solidFill>
                  <a:srgbClr val="000000"/>
                </a:solidFill>
                <a:effectLst/>
                <a:latin typeface="Calibri"/>
                <a:ea typeface="Calibri"/>
              </a:endParaRPr>
            </a:p>
          </p:txBody>
        </p:sp>
        <p:pic>
          <p:nvPicPr>
            <p:cNvPr id="6" name="Picture 5"/>
            <p:cNvPicPr/>
            <p:nvPr/>
          </p:nvPicPr>
          <p:blipFill>
            <a:blip r:embed="rId2"/>
            <a:stretch>
              <a:fillRect/>
            </a:stretch>
          </p:blipFill>
          <p:spPr>
            <a:xfrm>
              <a:off x="2446020" y="629412"/>
              <a:ext cx="2086356" cy="1600200"/>
            </a:xfrm>
            <a:prstGeom prst="rect">
              <a:avLst/>
            </a:prstGeom>
          </p:spPr>
        </p:pic>
        <p:pic>
          <p:nvPicPr>
            <p:cNvPr id="7" name="Picture 6"/>
            <p:cNvPicPr/>
            <p:nvPr/>
          </p:nvPicPr>
          <p:blipFill>
            <a:blip r:embed="rId3"/>
            <a:stretch>
              <a:fillRect/>
            </a:stretch>
          </p:blipFill>
          <p:spPr>
            <a:xfrm>
              <a:off x="2342388" y="2080260"/>
              <a:ext cx="1068324" cy="2438400"/>
            </a:xfrm>
            <a:prstGeom prst="rect">
              <a:avLst/>
            </a:prstGeom>
          </p:spPr>
        </p:pic>
        <p:pic>
          <p:nvPicPr>
            <p:cNvPr id="8" name="Picture 7"/>
            <p:cNvPicPr/>
            <p:nvPr/>
          </p:nvPicPr>
          <p:blipFill>
            <a:blip r:embed="rId4"/>
            <a:stretch>
              <a:fillRect/>
            </a:stretch>
          </p:blipFill>
          <p:spPr>
            <a:xfrm>
              <a:off x="3209544" y="4273296"/>
              <a:ext cx="2557272" cy="646176"/>
            </a:xfrm>
            <a:prstGeom prst="rect">
              <a:avLst/>
            </a:prstGeom>
          </p:spPr>
        </p:pic>
        <p:pic>
          <p:nvPicPr>
            <p:cNvPr id="9" name="Picture 8"/>
            <p:cNvPicPr/>
            <p:nvPr/>
          </p:nvPicPr>
          <p:blipFill>
            <a:blip r:embed="rId5"/>
            <a:stretch>
              <a:fillRect/>
            </a:stretch>
          </p:blipFill>
          <p:spPr>
            <a:xfrm>
              <a:off x="5565648" y="2080260"/>
              <a:ext cx="1068324" cy="2438400"/>
            </a:xfrm>
            <a:prstGeom prst="rect">
              <a:avLst/>
            </a:prstGeom>
          </p:spPr>
        </p:pic>
        <p:pic>
          <p:nvPicPr>
            <p:cNvPr id="10" name="Picture 9"/>
            <p:cNvPicPr/>
            <p:nvPr/>
          </p:nvPicPr>
          <p:blipFill>
            <a:blip r:embed="rId6"/>
            <a:stretch>
              <a:fillRect/>
            </a:stretch>
          </p:blipFill>
          <p:spPr>
            <a:xfrm>
              <a:off x="4443984" y="629412"/>
              <a:ext cx="2086356" cy="1600200"/>
            </a:xfrm>
            <a:prstGeom prst="rect">
              <a:avLst/>
            </a:prstGeom>
          </p:spPr>
        </p:pic>
        <p:pic>
          <p:nvPicPr>
            <p:cNvPr id="11" name="Picture 10"/>
            <p:cNvPicPr/>
            <p:nvPr/>
          </p:nvPicPr>
          <p:blipFill>
            <a:blip r:embed="rId7"/>
            <a:stretch>
              <a:fillRect/>
            </a:stretch>
          </p:blipFill>
          <p:spPr>
            <a:xfrm>
              <a:off x="3477768" y="1763268"/>
              <a:ext cx="2020824" cy="2022348"/>
            </a:xfrm>
            <a:prstGeom prst="rect">
              <a:avLst/>
            </a:prstGeom>
          </p:spPr>
        </p:pic>
        <p:sp>
          <p:nvSpPr>
            <p:cNvPr id="12" name="Rectangle 11"/>
            <p:cNvSpPr/>
            <p:nvPr/>
          </p:nvSpPr>
          <p:spPr>
            <a:xfrm>
              <a:off x="3997198" y="2534270"/>
              <a:ext cx="1326526" cy="320922"/>
            </a:xfrm>
            <a:prstGeom prst="rect">
              <a:avLst/>
            </a:prstGeom>
            <a:ln>
              <a:noFill/>
            </a:ln>
          </p:spPr>
          <p:txBody>
            <a:bodyPr vert="horz" lIns="0" tIns="0" rIns="0" bIns="0" rtlCol="0">
              <a:noAutofit/>
            </a:bodyPr>
            <a:lstStyle/>
            <a:p>
              <a:pPr marL="0" marR="0">
                <a:lnSpc>
                  <a:spcPct val="107000"/>
                </a:lnSpc>
                <a:spcBef>
                  <a:spcPts val="0"/>
                </a:spcBef>
                <a:spcAft>
                  <a:spcPts val="800"/>
                </a:spcAft>
              </a:pPr>
              <a:r>
                <a:rPr lang="en-US" sz="1700" b="1">
                  <a:solidFill>
                    <a:srgbClr val="FFFFFF"/>
                  </a:solidFill>
                  <a:effectLst/>
                  <a:latin typeface="Arial"/>
                  <a:ea typeface="Arial"/>
                </a:rPr>
                <a:t>Financial </a:t>
              </a:r>
              <a:endParaRPr lang="en-US" sz="1100">
                <a:solidFill>
                  <a:srgbClr val="000000"/>
                </a:solidFill>
                <a:effectLst/>
                <a:latin typeface="Calibri"/>
                <a:ea typeface="Calibri"/>
              </a:endParaRPr>
            </a:p>
          </p:txBody>
        </p:sp>
        <p:sp>
          <p:nvSpPr>
            <p:cNvPr id="13" name="Rectangle 12"/>
            <p:cNvSpPr/>
            <p:nvPr/>
          </p:nvSpPr>
          <p:spPr>
            <a:xfrm>
              <a:off x="3803650" y="2756774"/>
              <a:ext cx="1759174" cy="320922"/>
            </a:xfrm>
            <a:prstGeom prst="rect">
              <a:avLst/>
            </a:prstGeom>
            <a:ln>
              <a:noFill/>
            </a:ln>
          </p:spPr>
          <p:txBody>
            <a:bodyPr vert="horz" lIns="0" tIns="0" rIns="0" bIns="0" rtlCol="0">
              <a:noAutofit/>
            </a:bodyPr>
            <a:lstStyle/>
            <a:p>
              <a:pPr marL="0" marR="0">
                <a:lnSpc>
                  <a:spcPct val="107000"/>
                </a:lnSpc>
                <a:spcBef>
                  <a:spcPts val="0"/>
                </a:spcBef>
                <a:spcAft>
                  <a:spcPts val="800"/>
                </a:spcAft>
              </a:pPr>
              <a:r>
                <a:rPr lang="en-US" sz="1700" b="1">
                  <a:solidFill>
                    <a:srgbClr val="FFFFFF"/>
                  </a:solidFill>
                  <a:effectLst/>
                  <a:latin typeface="Arial"/>
                  <a:ea typeface="Arial"/>
                </a:rPr>
                <a:t>Management</a:t>
              </a:r>
              <a:endParaRPr lang="en-US" sz="1100">
                <a:solidFill>
                  <a:srgbClr val="000000"/>
                </a:solidFill>
                <a:effectLst/>
                <a:latin typeface="Calibri"/>
                <a:ea typeface="Calibri"/>
              </a:endParaRPr>
            </a:p>
          </p:txBody>
        </p:sp>
        <p:sp>
          <p:nvSpPr>
            <p:cNvPr id="14" name="Rectangle 13"/>
            <p:cNvSpPr/>
            <p:nvPr/>
          </p:nvSpPr>
          <p:spPr>
            <a:xfrm>
              <a:off x="5126736" y="2756774"/>
              <a:ext cx="79966" cy="320922"/>
            </a:xfrm>
            <a:prstGeom prst="rect">
              <a:avLst/>
            </a:prstGeom>
            <a:ln>
              <a:noFill/>
            </a:ln>
          </p:spPr>
          <p:txBody>
            <a:bodyPr vert="horz" lIns="0" tIns="0" rIns="0" bIns="0" rtlCol="0">
              <a:noAutofit/>
            </a:bodyPr>
            <a:lstStyle/>
            <a:p>
              <a:pPr marL="0" marR="0">
                <a:lnSpc>
                  <a:spcPct val="107000"/>
                </a:lnSpc>
                <a:spcBef>
                  <a:spcPts val="0"/>
                </a:spcBef>
                <a:spcAft>
                  <a:spcPts val="800"/>
                </a:spcAft>
              </a:pPr>
              <a:r>
                <a:rPr lang="en-US" sz="1700" b="1">
                  <a:solidFill>
                    <a:srgbClr val="FFFFFF"/>
                  </a:solidFill>
                  <a:effectLst/>
                  <a:latin typeface="Arial"/>
                  <a:ea typeface="Arial"/>
                </a:rPr>
                <a:t> </a:t>
              </a:r>
              <a:endParaRPr lang="en-US" sz="1100">
                <a:solidFill>
                  <a:srgbClr val="000000"/>
                </a:solidFill>
                <a:effectLst/>
                <a:latin typeface="Calibri"/>
                <a:ea typeface="Calibri"/>
              </a:endParaRPr>
            </a:p>
          </p:txBody>
        </p:sp>
        <p:pic>
          <p:nvPicPr>
            <p:cNvPr id="15" name="Picture 14"/>
            <p:cNvPicPr/>
            <p:nvPr/>
          </p:nvPicPr>
          <p:blipFill>
            <a:blip r:embed="rId8"/>
            <a:stretch>
              <a:fillRect/>
            </a:stretch>
          </p:blipFill>
          <p:spPr>
            <a:xfrm>
              <a:off x="3593592" y="0"/>
              <a:ext cx="1789176" cy="1441704"/>
            </a:xfrm>
            <a:prstGeom prst="rect">
              <a:avLst/>
            </a:prstGeom>
          </p:spPr>
        </p:pic>
        <p:sp>
          <p:nvSpPr>
            <p:cNvPr id="16" name="Rectangle 15"/>
            <p:cNvSpPr/>
            <p:nvPr/>
          </p:nvSpPr>
          <p:spPr>
            <a:xfrm>
              <a:off x="3945636" y="509079"/>
              <a:ext cx="1451992" cy="282502"/>
            </a:xfrm>
            <a:prstGeom prst="rect">
              <a:avLst/>
            </a:prstGeom>
            <a:ln>
              <a:noFill/>
            </a:ln>
          </p:spPr>
          <p:txBody>
            <a:bodyPr vert="horz" lIns="0" tIns="0" rIns="0" bIns="0" rtlCol="0">
              <a:noAutofit/>
            </a:bodyPr>
            <a:lstStyle/>
            <a:p>
              <a:pPr marL="0" marR="0">
                <a:lnSpc>
                  <a:spcPct val="107000"/>
                </a:lnSpc>
                <a:spcBef>
                  <a:spcPts val="0"/>
                </a:spcBef>
                <a:spcAft>
                  <a:spcPts val="800"/>
                </a:spcAft>
              </a:pPr>
              <a:r>
                <a:rPr lang="en-US" sz="1500" b="1">
                  <a:solidFill>
                    <a:srgbClr val="FFFFFF"/>
                  </a:solidFill>
                  <a:effectLst/>
                  <a:latin typeface="Arial"/>
                  <a:ea typeface="Arial"/>
                </a:rPr>
                <a:t>Accounting </a:t>
              </a:r>
              <a:endParaRPr lang="en-US" sz="1100">
                <a:solidFill>
                  <a:srgbClr val="000000"/>
                </a:solidFill>
                <a:effectLst/>
                <a:latin typeface="Calibri"/>
                <a:ea typeface="Calibri"/>
              </a:endParaRPr>
            </a:p>
          </p:txBody>
        </p:sp>
        <p:sp>
          <p:nvSpPr>
            <p:cNvPr id="17" name="Rectangle 16"/>
            <p:cNvSpPr/>
            <p:nvPr/>
          </p:nvSpPr>
          <p:spPr>
            <a:xfrm>
              <a:off x="4130040" y="705675"/>
              <a:ext cx="893659" cy="282502"/>
            </a:xfrm>
            <a:prstGeom prst="rect">
              <a:avLst/>
            </a:prstGeom>
            <a:ln>
              <a:noFill/>
            </a:ln>
          </p:spPr>
          <p:txBody>
            <a:bodyPr vert="horz" lIns="0" tIns="0" rIns="0" bIns="0" rtlCol="0">
              <a:noAutofit/>
            </a:bodyPr>
            <a:lstStyle/>
            <a:p>
              <a:pPr marL="0" marR="0">
                <a:lnSpc>
                  <a:spcPct val="107000"/>
                </a:lnSpc>
                <a:spcBef>
                  <a:spcPts val="0"/>
                </a:spcBef>
                <a:spcAft>
                  <a:spcPts val="800"/>
                </a:spcAft>
              </a:pPr>
              <a:r>
                <a:rPr lang="en-US" sz="1500" b="1">
                  <a:solidFill>
                    <a:srgbClr val="FFFFFF"/>
                  </a:solidFill>
                  <a:effectLst/>
                  <a:latin typeface="Arial"/>
                  <a:ea typeface="Arial"/>
                </a:rPr>
                <a:t>System</a:t>
              </a:r>
              <a:endParaRPr lang="en-US" sz="1100">
                <a:solidFill>
                  <a:srgbClr val="000000"/>
                </a:solidFill>
                <a:effectLst/>
                <a:latin typeface="Calibri"/>
                <a:ea typeface="Calibri"/>
              </a:endParaRPr>
            </a:p>
          </p:txBody>
        </p:sp>
        <p:sp>
          <p:nvSpPr>
            <p:cNvPr id="18" name="Rectangle 17"/>
            <p:cNvSpPr/>
            <p:nvPr/>
          </p:nvSpPr>
          <p:spPr>
            <a:xfrm>
              <a:off x="4802124" y="705675"/>
              <a:ext cx="70393" cy="282502"/>
            </a:xfrm>
            <a:prstGeom prst="rect">
              <a:avLst/>
            </a:prstGeom>
            <a:ln>
              <a:noFill/>
            </a:ln>
          </p:spPr>
          <p:txBody>
            <a:bodyPr vert="horz" lIns="0" tIns="0" rIns="0" bIns="0" rtlCol="0">
              <a:noAutofit/>
            </a:bodyPr>
            <a:lstStyle/>
            <a:p>
              <a:pPr marL="0" marR="0">
                <a:lnSpc>
                  <a:spcPct val="107000"/>
                </a:lnSpc>
                <a:spcBef>
                  <a:spcPts val="0"/>
                </a:spcBef>
                <a:spcAft>
                  <a:spcPts val="800"/>
                </a:spcAft>
              </a:pPr>
              <a:r>
                <a:rPr lang="en-US" sz="1500" b="1">
                  <a:solidFill>
                    <a:srgbClr val="FFFFFF"/>
                  </a:solidFill>
                  <a:effectLst/>
                  <a:latin typeface="Arial"/>
                  <a:ea typeface="Arial"/>
                </a:rPr>
                <a:t> </a:t>
              </a:r>
              <a:endParaRPr lang="en-US" sz="1100">
                <a:solidFill>
                  <a:srgbClr val="000000"/>
                </a:solidFill>
                <a:effectLst/>
                <a:latin typeface="Calibri"/>
                <a:ea typeface="Calibri"/>
              </a:endParaRPr>
            </a:p>
          </p:txBody>
        </p:sp>
        <p:pic>
          <p:nvPicPr>
            <p:cNvPr id="19" name="Picture 18"/>
            <p:cNvPicPr/>
            <p:nvPr/>
          </p:nvPicPr>
          <p:blipFill>
            <a:blip r:embed="rId9"/>
            <a:stretch>
              <a:fillRect/>
            </a:stretch>
          </p:blipFill>
          <p:spPr>
            <a:xfrm>
              <a:off x="5541264" y="1181100"/>
              <a:ext cx="1798321" cy="1917192"/>
            </a:xfrm>
            <a:prstGeom prst="rect">
              <a:avLst/>
            </a:prstGeom>
          </p:spPr>
        </p:pic>
        <p:sp>
          <p:nvSpPr>
            <p:cNvPr id="20" name="Rectangle 19"/>
            <p:cNvSpPr/>
            <p:nvPr/>
          </p:nvSpPr>
          <p:spPr>
            <a:xfrm>
              <a:off x="5920994" y="1927923"/>
              <a:ext cx="1391692" cy="282502"/>
            </a:xfrm>
            <a:prstGeom prst="rect">
              <a:avLst/>
            </a:prstGeom>
            <a:ln>
              <a:noFill/>
            </a:ln>
          </p:spPr>
          <p:txBody>
            <a:bodyPr vert="horz" lIns="0" tIns="0" rIns="0" bIns="0" rtlCol="0">
              <a:noAutofit/>
            </a:bodyPr>
            <a:lstStyle/>
            <a:p>
              <a:pPr marL="0" marR="0">
                <a:lnSpc>
                  <a:spcPct val="107000"/>
                </a:lnSpc>
                <a:spcBef>
                  <a:spcPts val="0"/>
                </a:spcBef>
                <a:spcAft>
                  <a:spcPts val="800"/>
                </a:spcAft>
              </a:pPr>
              <a:r>
                <a:rPr lang="en-US" sz="1500" b="1">
                  <a:solidFill>
                    <a:srgbClr val="FFFFFF"/>
                  </a:solidFill>
                  <a:effectLst/>
                  <a:latin typeface="Arial"/>
                  <a:ea typeface="Arial"/>
                </a:rPr>
                <a:t>Planning &amp; </a:t>
              </a:r>
              <a:endParaRPr lang="en-US" sz="1100">
                <a:solidFill>
                  <a:srgbClr val="000000"/>
                </a:solidFill>
                <a:effectLst/>
                <a:latin typeface="Calibri"/>
                <a:ea typeface="Calibri"/>
              </a:endParaRPr>
            </a:p>
          </p:txBody>
        </p:sp>
        <p:sp>
          <p:nvSpPr>
            <p:cNvPr id="21" name="Rectangle 20"/>
            <p:cNvSpPr/>
            <p:nvPr/>
          </p:nvSpPr>
          <p:spPr>
            <a:xfrm>
              <a:off x="5948426" y="2124519"/>
              <a:ext cx="1250823" cy="282502"/>
            </a:xfrm>
            <a:prstGeom prst="rect">
              <a:avLst/>
            </a:prstGeom>
            <a:ln>
              <a:noFill/>
            </a:ln>
          </p:spPr>
          <p:txBody>
            <a:bodyPr vert="horz" lIns="0" tIns="0" rIns="0" bIns="0" rtlCol="0">
              <a:noAutofit/>
            </a:bodyPr>
            <a:lstStyle/>
            <a:p>
              <a:pPr marL="0" marR="0">
                <a:lnSpc>
                  <a:spcPct val="107000"/>
                </a:lnSpc>
                <a:spcBef>
                  <a:spcPts val="0"/>
                </a:spcBef>
                <a:spcAft>
                  <a:spcPts val="800"/>
                </a:spcAft>
              </a:pPr>
              <a:r>
                <a:rPr lang="en-US" sz="1500" b="1">
                  <a:solidFill>
                    <a:srgbClr val="FFFFFF"/>
                  </a:solidFill>
                  <a:effectLst/>
                  <a:latin typeface="Arial"/>
                  <a:ea typeface="Arial"/>
                </a:rPr>
                <a:t>Budgeting</a:t>
              </a:r>
              <a:endParaRPr lang="en-US" sz="1100">
                <a:solidFill>
                  <a:srgbClr val="000000"/>
                </a:solidFill>
                <a:effectLst/>
                <a:latin typeface="Calibri"/>
                <a:ea typeface="Calibri"/>
              </a:endParaRPr>
            </a:p>
          </p:txBody>
        </p:sp>
        <p:sp>
          <p:nvSpPr>
            <p:cNvPr id="22" name="Rectangle 21"/>
            <p:cNvSpPr/>
            <p:nvPr/>
          </p:nvSpPr>
          <p:spPr>
            <a:xfrm>
              <a:off x="6888734" y="2124519"/>
              <a:ext cx="70393" cy="282502"/>
            </a:xfrm>
            <a:prstGeom prst="rect">
              <a:avLst/>
            </a:prstGeom>
            <a:ln>
              <a:noFill/>
            </a:ln>
          </p:spPr>
          <p:txBody>
            <a:bodyPr vert="horz" lIns="0" tIns="0" rIns="0" bIns="0" rtlCol="0">
              <a:noAutofit/>
            </a:bodyPr>
            <a:lstStyle/>
            <a:p>
              <a:pPr marL="0" marR="0">
                <a:lnSpc>
                  <a:spcPct val="107000"/>
                </a:lnSpc>
                <a:spcBef>
                  <a:spcPts val="0"/>
                </a:spcBef>
                <a:spcAft>
                  <a:spcPts val="800"/>
                </a:spcAft>
              </a:pPr>
              <a:r>
                <a:rPr lang="en-US" sz="1500" b="1">
                  <a:solidFill>
                    <a:srgbClr val="FFFFFF"/>
                  </a:solidFill>
                  <a:effectLst/>
                  <a:latin typeface="Arial"/>
                  <a:ea typeface="Arial"/>
                </a:rPr>
                <a:t> </a:t>
              </a:r>
              <a:endParaRPr lang="en-US" sz="1100">
                <a:solidFill>
                  <a:srgbClr val="000000"/>
                </a:solidFill>
                <a:effectLst/>
                <a:latin typeface="Calibri"/>
                <a:ea typeface="Calibri"/>
              </a:endParaRPr>
            </a:p>
          </p:txBody>
        </p:sp>
        <p:pic>
          <p:nvPicPr>
            <p:cNvPr id="23" name="Picture 22"/>
            <p:cNvPicPr/>
            <p:nvPr/>
          </p:nvPicPr>
          <p:blipFill>
            <a:blip r:embed="rId10"/>
            <a:stretch>
              <a:fillRect/>
            </a:stretch>
          </p:blipFill>
          <p:spPr>
            <a:xfrm>
              <a:off x="4786884" y="3713988"/>
              <a:ext cx="1816608" cy="1441704"/>
            </a:xfrm>
            <a:prstGeom prst="rect">
              <a:avLst/>
            </a:prstGeom>
          </p:spPr>
        </p:pic>
        <p:sp>
          <p:nvSpPr>
            <p:cNvPr id="24" name="Rectangle 23"/>
            <p:cNvSpPr/>
            <p:nvPr/>
          </p:nvSpPr>
          <p:spPr>
            <a:xfrm>
              <a:off x="5258689" y="4223703"/>
              <a:ext cx="1169786" cy="282502"/>
            </a:xfrm>
            <a:prstGeom prst="rect">
              <a:avLst/>
            </a:prstGeom>
            <a:ln>
              <a:noFill/>
            </a:ln>
          </p:spPr>
          <p:txBody>
            <a:bodyPr vert="horz" lIns="0" tIns="0" rIns="0" bIns="0" rtlCol="0">
              <a:noAutofit/>
            </a:bodyPr>
            <a:lstStyle/>
            <a:p>
              <a:pPr marL="0" marR="0">
                <a:lnSpc>
                  <a:spcPct val="107000"/>
                </a:lnSpc>
                <a:spcBef>
                  <a:spcPts val="0"/>
                </a:spcBef>
                <a:spcAft>
                  <a:spcPts val="800"/>
                </a:spcAft>
              </a:pPr>
              <a:r>
                <a:rPr lang="en-US" sz="1500" b="1">
                  <a:solidFill>
                    <a:srgbClr val="FFFFFF"/>
                  </a:solidFill>
                  <a:effectLst/>
                  <a:latin typeface="Arial"/>
                  <a:ea typeface="Arial"/>
                </a:rPr>
                <a:t>Financial </a:t>
              </a:r>
              <a:endParaRPr lang="en-US" sz="1100">
                <a:solidFill>
                  <a:srgbClr val="000000"/>
                </a:solidFill>
                <a:effectLst/>
                <a:latin typeface="Calibri"/>
                <a:ea typeface="Calibri"/>
              </a:endParaRPr>
            </a:p>
          </p:txBody>
        </p:sp>
        <p:sp>
          <p:nvSpPr>
            <p:cNvPr id="25" name="Rectangle 24"/>
            <p:cNvSpPr/>
            <p:nvPr/>
          </p:nvSpPr>
          <p:spPr>
            <a:xfrm>
              <a:off x="5312029" y="4420324"/>
              <a:ext cx="956745" cy="282502"/>
            </a:xfrm>
            <a:prstGeom prst="rect">
              <a:avLst/>
            </a:prstGeom>
            <a:ln>
              <a:noFill/>
            </a:ln>
          </p:spPr>
          <p:txBody>
            <a:bodyPr vert="horz" lIns="0" tIns="0" rIns="0" bIns="0" rtlCol="0">
              <a:noAutofit/>
            </a:bodyPr>
            <a:lstStyle/>
            <a:p>
              <a:pPr marL="0" marR="0">
                <a:lnSpc>
                  <a:spcPct val="107000"/>
                </a:lnSpc>
                <a:spcBef>
                  <a:spcPts val="0"/>
                </a:spcBef>
                <a:spcAft>
                  <a:spcPts val="800"/>
                </a:spcAft>
              </a:pPr>
              <a:r>
                <a:rPr lang="en-US" sz="1500" b="1">
                  <a:solidFill>
                    <a:srgbClr val="FFFFFF"/>
                  </a:solidFill>
                  <a:effectLst/>
                  <a:latin typeface="Arial"/>
                  <a:ea typeface="Arial"/>
                </a:rPr>
                <a:t>Reports</a:t>
              </a:r>
              <a:endParaRPr lang="en-US" sz="1100">
                <a:solidFill>
                  <a:srgbClr val="000000"/>
                </a:solidFill>
                <a:effectLst/>
                <a:latin typeface="Calibri"/>
                <a:ea typeface="Calibri"/>
              </a:endParaRPr>
            </a:p>
          </p:txBody>
        </p:sp>
        <p:sp>
          <p:nvSpPr>
            <p:cNvPr id="26" name="Rectangle 25"/>
            <p:cNvSpPr/>
            <p:nvPr/>
          </p:nvSpPr>
          <p:spPr>
            <a:xfrm>
              <a:off x="6032881" y="4420324"/>
              <a:ext cx="70393" cy="282502"/>
            </a:xfrm>
            <a:prstGeom prst="rect">
              <a:avLst/>
            </a:prstGeom>
            <a:ln>
              <a:noFill/>
            </a:ln>
          </p:spPr>
          <p:txBody>
            <a:bodyPr vert="horz" lIns="0" tIns="0" rIns="0" bIns="0" rtlCol="0">
              <a:noAutofit/>
            </a:bodyPr>
            <a:lstStyle/>
            <a:p>
              <a:pPr marL="0" marR="0">
                <a:lnSpc>
                  <a:spcPct val="107000"/>
                </a:lnSpc>
                <a:spcBef>
                  <a:spcPts val="0"/>
                </a:spcBef>
                <a:spcAft>
                  <a:spcPts val="800"/>
                </a:spcAft>
              </a:pPr>
              <a:r>
                <a:rPr lang="en-US" sz="1500" b="1">
                  <a:solidFill>
                    <a:srgbClr val="FFFFFF"/>
                  </a:solidFill>
                  <a:effectLst/>
                  <a:latin typeface="Arial"/>
                  <a:ea typeface="Arial"/>
                </a:rPr>
                <a:t> </a:t>
              </a:r>
              <a:endParaRPr lang="en-US" sz="1100">
                <a:solidFill>
                  <a:srgbClr val="000000"/>
                </a:solidFill>
                <a:effectLst/>
                <a:latin typeface="Calibri"/>
                <a:ea typeface="Calibri"/>
              </a:endParaRPr>
            </a:p>
          </p:txBody>
        </p:sp>
        <p:pic>
          <p:nvPicPr>
            <p:cNvPr id="27" name="Picture 26"/>
            <p:cNvPicPr/>
            <p:nvPr/>
          </p:nvPicPr>
          <p:blipFill>
            <a:blip r:embed="rId11"/>
            <a:stretch>
              <a:fillRect/>
            </a:stretch>
          </p:blipFill>
          <p:spPr>
            <a:xfrm>
              <a:off x="2415540" y="3546348"/>
              <a:ext cx="1732788" cy="1778508"/>
            </a:xfrm>
            <a:prstGeom prst="rect">
              <a:avLst/>
            </a:prstGeom>
          </p:spPr>
        </p:pic>
        <p:sp>
          <p:nvSpPr>
            <p:cNvPr id="28" name="Rectangle 27"/>
            <p:cNvSpPr/>
            <p:nvPr/>
          </p:nvSpPr>
          <p:spPr>
            <a:xfrm>
              <a:off x="2824607" y="4223703"/>
              <a:ext cx="1294146" cy="282502"/>
            </a:xfrm>
            <a:prstGeom prst="rect">
              <a:avLst/>
            </a:prstGeom>
            <a:ln>
              <a:noFill/>
            </a:ln>
          </p:spPr>
          <p:txBody>
            <a:bodyPr vert="horz" lIns="0" tIns="0" rIns="0" bIns="0" rtlCol="0">
              <a:noAutofit/>
            </a:bodyPr>
            <a:lstStyle/>
            <a:p>
              <a:pPr marL="0" marR="0">
                <a:lnSpc>
                  <a:spcPct val="107000"/>
                </a:lnSpc>
                <a:spcBef>
                  <a:spcPts val="0"/>
                </a:spcBef>
                <a:spcAft>
                  <a:spcPts val="800"/>
                </a:spcAft>
              </a:pPr>
              <a:r>
                <a:rPr lang="en-US" sz="1500" b="1">
                  <a:solidFill>
                    <a:srgbClr val="FFFFFF"/>
                  </a:solidFill>
                  <a:effectLst/>
                  <a:latin typeface="Arial"/>
                  <a:ea typeface="Arial"/>
                </a:rPr>
                <a:t>Control &amp;  </a:t>
              </a:r>
              <a:endParaRPr lang="en-US" sz="1100">
                <a:solidFill>
                  <a:srgbClr val="000000"/>
                </a:solidFill>
                <a:effectLst/>
                <a:latin typeface="Calibri"/>
                <a:ea typeface="Calibri"/>
              </a:endParaRPr>
            </a:p>
          </p:txBody>
        </p:sp>
        <p:sp>
          <p:nvSpPr>
            <p:cNvPr id="29" name="Rectangle 28"/>
            <p:cNvSpPr/>
            <p:nvPr/>
          </p:nvSpPr>
          <p:spPr>
            <a:xfrm>
              <a:off x="3018155" y="4420324"/>
              <a:ext cx="637215" cy="282502"/>
            </a:xfrm>
            <a:prstGeom prst="rect">
              <a:avLst/>
            </a:prstGeom>
            <a:ln>
              <a:noFill/>
            </a:ln>
          </p:spPr>
          <p:txBody>
            <a:bodyPr vert="horz" lIns="0" tIns="0" rIns="0" bIns="0" rtlCol="0">
              <a:noAutofit/>
            </a:bodyPr>
            <a:lstStyle/>
            <a:p>
              <a:pPr marL="0" marR="0">
                <a:lnSpc>
                  <a:spcPct val="107000"/>
                </a:lnSpc>
                <a:spcBef>
                  <a:spcPts val="0"/>
                </a:spcBef>
                <a:spcAft>
                  <a:spcPts val="800"/>
                </a:spcAft>
              </a:pPr>
              <a:r>
                <a:rPr lang="en-US" sz="1500" b="1">
                  <a:solidFill>
                    <a:srgbClr val="FFFFFF"/>
                  </a:solidFill>
                  <a:effectLst/>
                  <a:latin typeface="Arial"/>
                  <a:ea typeface="Arial"/>
                </a:rPr>
                <a:t>Audit</a:t>
              </a:r>
              <a:endParaRPr lang="en-US" sz="1100">
                <a:solidFill>
                  <a:srgbClr val="000000"/>
                </a:solidFill>
                <a:effectLst/>
                <a:latin typeface="Calibri"/>
                <a:ea typeface="Calibri"/>
              </a:endParaRPr>
            </a:p>
          </p:txBody>
        </p:sp>
        <p:sp>
          <p:nvSpPr>
            <p:cNvPr id="30" name="Rectangle 29"/>
            <p:cNvSpPr/>
            <p:nvPr/>
          </p:nvSpPr>
          <p:spPr>
            <a:xfrm>
              <a:off x="3498215" y="4420324"/>
              <a:ext cx="70393" cy="282502"/>
            </a:xfrm>
            <a:prstGeom prst="rect">
              <a:avLst/>
            </a:prstGeom>
            <a:ln>
              <a:noFill/>
            </a:ln>
          </p:spPr>
          <p:txBody>
            <a:bodyPr vert="horz" lIns="0" tIns="0" rIns="0" bIns="0" rtlCol="0">
              <a:noAutofit/>
            </a:bodyPr>
            <a:lstStyle/>
            <a:p>
              <a:pPr marL="0" marR="0">
                <a:lnSpc>
                  <a:spcPct val="107000"/>
                </a:lnSpc>
                <a:spcBef>
                  <a:spcPts val="0"/>
                </a:spcBef>
                <a:spcAft>
                  <a:spcPts val="800"/>
                </a:spcAft>
              </a:pPr>
              <a:r>
                <a:rPr lang="en-US" sz="1500" b="1">
                  <a:solidFill>
                    <a:srgbClr val="FFFFFF"/>
                  </a:solidFill>
                  <a:effectLst/>
                  <a:latin typeface="Arial"/>
                  <a:ea typeface="Arial"/>
                </a:rPr>
                <a:t> </a:t>
              </a:r>
              <a:endParaRPr lang="en-US" sz="1100">
                <a:solidFill>
                  <a:srgbClr val="000000"/>
                </a:solidFill>
                <a:effectLst/>
                <a:latin typeface="Calibri"/>
                <a:ea typeface="Calibri"/>
              </a:endParaRPr>
            </a:p>
          </p:txBody>
        </p:sp>
        <p:pic>
          <p:nvPicPr>
            <p:cNvPr id="31" name="Picture 30"/>
            <p:cNvPicPr/>
            <p:nvPr/>
          </p:nvPicPr>
          <p:blipFill>
            <a:blip r:embed="rId12"/>
            <a:stretch>
              <a:fillRect/>
            </a:stretch>
          </p:blipFill>
          <p:spPr>
            <a:xfrm>
              <a:off x="1621536" y="1246632"/>
              <a:ext cx="1828800" cy="1786128"/>
            </a:xfrm>
            <a:prstGeom prst="rect">
              <a:avLst/>
            </a:prstGeom>
          </p:spPr>
        </p:pic>
        <p:sp>
          <p:nvSpPr>
            <p:cNvPr id="32" name="Rectangle 31"/>
            <p:cNvSpPr/>
            <p:nvPr/>
          </p:nvSpPr>
          <p:spPr>
            <a:xfrm>
              <a:off x="1923923" y="2026729"/>
              <a:ext cx="1562756" cy="282502"/>
            </a:xfrm>
            <a:prstGeom prst="rect">
              <a:avLst/>
            </a:prstGeom>
            <a:ln>
              <a:noFill/>
            </a:ln>
          </p:spPr>
          <p:txBody>
            <a:bodyPr vert="horz" lIns="0" tIns="0" rIns="0" bIns="0" rtlCol="0">
              <a:noAutofit/>
            </a:bodyPr>
            <a:lstStyle/>
            <a:p>
              <a:pPr marL="0" marR="0">
                <a:lnSpc>
                  <a:spcPct val="107000"/>
                </a:lnSpc>
                <a:spcBef>
                  <a:spcPts val="0"/>
                </a:spcBef>
                <a:spcAft>
                  <a:spcPts val="800"/>
                </a:spcAft>
              </a:pPr>
              <a:r>
                <a:rPr lang="en-US" sz="1500" b="1">
                  <a:solidFill>
                    <a:srgbClr val="FFFFFF"/>
                  </a:solidFill>
                  <a:effectLst/>
                  <a:latin typeface="Arial"/>
                  <a:ea typeface="Arial"/>
                </a:rPr>
                <a:t>Procurement</a:t>
              </a:r>
              <a:endParaRPr lang="en-US" sz="1100">
                <a:solidFill>
                  <a:srgbClr val="000000"/>
                </a:solidFill>
                <a:effectLst/>
                <a:latin typeface="Calibri"/>
                <a:ea typeface="Calibri"/>
              </a:endParaRPr>
            </a:p>
          </p:txBody>
        </p:sp>
        <p:sp>
          <p:nvSpPr>
            <p:cNvPr id="33" name="Rectangle 32"/>
            <p:cNvSpPr/>
            <p:nvPr/>
          </p:nvSpPr>
          <p:spPr>
            <a:xfrm>
              <a:off x="3100705" y="2026729"/>
              <a:ext cx="70393" cy="282502"/>
            </a:xfrm>
            <a:prstGeom prst="rect">
              <a:avLst/>
            </a:prstGeom>
            <a:ln>
              <a:noFill/>
            </a:ln>
          </p:spPr>
          <p:txBody>
            <a:bodyPr vert="horz" lIns="0" tIns="0" rIns="0" bIns="0" rtlCol="0">
              <a:noAutofit/>
            </a:bodyPr>
            <a:lstStyle/>
            <a:p>
              <a:pPr marL="0" marR="0">
                <a:lnSpc>
                  <a:spcPct val="107000"/>
                </a:lnSpc>
                <a:spcBef>
                  <a:spcPts val="0"/>
                </a:spcBef>
                <a:spcAft>
                  <a:spcPts val="800"/>
                </a:spcAft>
              </a:pPr>
              <a:r>
                <a:rPr lang="en-US" sz="1500" b="1">
                  <a:solidFill>
                    <a:srgbClr val="FFFFFF"/>
                  </a:solidFill>
                  <a:effectLst/>
                  <a:latin typeface="Arial"/>
                  <a:ea typeface="Arial"/>
                </a:rPr>
                <a:t> </a:t>
              </a:r>
              <a:endParaRPr lang="en-US" sz="1100">
                <a:solidFill>
                  <a:srgbClr val="000000"/>
                </a:solidFill>
                <a:effectLst/>
                <a:latin typeface="Calibri"/>
                <a:ea typeface="Calibri"/>
              </a:endParaRPr>
            </a:p>
          </p:txBody>
        </p:sp>
        <p:sp>
          <p:nvSpPr>
            <p:cNvPr id="34" name="Shape 441"/>
            <p:cNvSpPr/>
            <p:nvPr/>
          </p:nvSpPr>
          <p:spPr>
            <a:xfrm>
              <a:off x="4267200" y="1364615"/>
              <a:ext cx="457200" cy="457200"/>
            </a:xfrm>
            <a:custGeom>
              <a:avLst/>
              <a:gdLst/>
              <a:ahLst/>
              <a:cxnLst/>
              <a:rect l="0" t="0" r="0" b="0"/>
              <a:pathLst>
                <a:path w="457200" h="457200">
                  <a:moveTo>
                    <a:pt x="114300" y="0"/>
                  </a:moveTo>
                  <a:lnTo>
                    <a:pt x="342900" y="0"/>
                  </a:lnTo>
                  <a:lnTo>
                    <a:pt x="342900" y="228600"/>
                  </a:lnTo>
                  <a:lnTo>
                    <a:pt x="457200" y="228600"/>
                  </a:lnTo>
                  <a:lnTo>
                    <a:pt x="228600" y="457200"/>
                  </a:lnTo>
                  <a:lnTo>
                    <a:pt x="0" y="228600"/>
                  </a:lnTo>
                  <a:lnTo>
                    <a:pt x="114300" y="228600"/>
                  </a:lnTo>
                  <a:lnTo>
                    <a:pt x="114300" y="0"/>
                  </a:lnTo>
                  <a:close/>
                </a:path>
              </a:pathLst>
            </a:custGeom>
            <a:solidFill>
              <a:srgbClr val="7A7A7A"/>
            </a:solidFill>
            <a:ln w="0" cap="flat">
              <a:noFill/>
              <a:miter lim="127000"/>
            </a:ln>
            <a:effectLst/>
          </p:spPr>
          <p:txBody>
            <a:bodyPr/>
            <a:lstStyle/>
            <a:p>
              <a:endParaRPr lang="en-US"/>
            </a:p>
          </p:txBody>
        </p:sp>
        <p:sp>
          <p:nvSpPr>
            <p:cNvPr id="35" name="Shape 442"/>
            <p:cNvSpPr/>
            <p:nvPr/>
          </p:nvSpPr>
          <p:spPr>
            <a:xfrm>
              <a:off x="4267200" y="1364615"/>
              <a:ext cx="457200" cy="457200"/>
            </a:xfrm>
            <a:custGeom>
              <a:avLst/>
              <a:gdLst/>
              <a:ahLst/>
              <a:cxnLst/>
              <a:rect l="0" t="0" r="0" b="0"/>
              <a:pathLst>
                <a:path w="457200" h="457200">
                  <a:moveTo>
                    <a:pt x="0" y="228600"/>
                  </a:moveTo>
                  <a:lnTo>
                    <a:pt x="114300" y="228600"/>
                  </a:lnTo>
                  <a:lnTo>
                    <a:pt x="114300" y="0"/>
                  </a:lnTo>
                  <a:lnTo>
                    <a:pt x="342900" y="0"/>
                  </a:lnTo>
                  <a:lnTo>
                    <a:pt x="342900" y="228600"/>
                  </a:lnTo>
                  <a:lnTo>
                    <a:pt x="457200" y="228600"/>
                  </a:lnTo>
                  <a:lnTo>
                    <a:pt x="228600" y="457200"/>
                  </a:lnTo>
                  <a:close/>
                </a:path>
              </a:pathLst>
            </a:custGeom>
            <a:noFill/>
            <a:ln w="28575" cap="flat" cmpd="sng" algn="ctr">
              <a:solidFill>
                <a:srgbClr val="585858"/>
              </a:solidFill>
              <a:prstDash val="solid"/>
              <a:miter lim="127000"/>
            </a:ln>
            <a:effectLst/>
          </p:spPr>
          <p:txBody>
            <a:bodyPr/>
            <a:lstStyle/>
            <a:p>
              <a:endParaRPr lang="en-US"/>
            </a:p>
          </p:txBody>
        </p:sp>
        <p:sp>
          <p:nvSpPr>
            <p:cNvPr id="36" name="Shape 443"/>
            <p:cNvSpPr/>
            <p:nvPr/>
          </p:nvSpPr>
          <p:spPr>
            <a:xfrm>
              <a:off x="2819400" y="2129028"/>
              <a:ext cx="838200" cy="457200"/>
            </a:xfrm>
            <a:custGeom>
              <a:avLst/>
              <a:gdLst/>
              <a:ahLst/>
              <a:cxnLst/>
              <a:rect l="0" t="0" r="0" b="0"/>
              <a:pathLst>
                <a:path w="838200" h="457200">
                  <a:moveTo>
                    <a:pt x="609600" y="0"/>
                  </a:moveTo>
                  <a:lnTo>
                    <a:pt x="838200" y="228600"/>
                  </a:lnTo>
                  <a:lnTo>
                    <a:pt x="609600" y="457200"/>
                  </a:lnTo>
                  <a:lnTo>
                    <a:pt x="609600" y="342900"/>
                  </a:lnTo>
                  <a:lnTo>
                    <a:pt x="0" y="342900"/>
                  </a:lnTo>
                  <a:lnTo>
                    <a:pt x="0" y="114300"/>
                  </a:lnTo>
                  <a:lnTo>
                    <a:pt x="609600" y="114300"/>
                  </a:lnTo>
                  <a:lnTo>
                    <a:pt x="609600" y="0"/>
                  </a:lnTo>
                  <a:close/>
                </a:path>
              </a:pathLst>
            </a:custGeom>
            <a:solidFill>
              <a:srgbClr val="7A7A7A"/>
            </a:solidFill>
            <a:ln w="0" cap="flat">
              <a:noFill/>
              <a:miter lim="127000"/>
            </a:ln>
            <a:effectLst/>
          </p:spPr>
          <p:txBody>
            <a:bodyPr/>
            <a:lstStyle/>
            <a:p>
              <a:endParaRPr lang="en-US"/>
            </a:p>
          </p:txBody>
        </p:sp>
        <p:sp>
          <p:nvSpPr>
            <p:cNvPr id="37" name="Shape 444"/>
            <p:cNvSpPr/>
            <p:nvPr/>
          </p:nvSpPr>
          <p:spPr>
            <a:xfrm>
              <a:off x="2819400" y="2129028"/>
              <a:ext cx="838200" cy="457200"/>
            </a:xfrm>
            <a:custGeom>
              <a:avLst/>
              <a:gdLst/>
              <a:ahLst/>
              <a:cxnLst/>
              <a:rect l="0" t="0" r="0" b="0"/>
              <a:pathLst>
                <a:path w="838200" h="457200">
                  <a:moveTo>
                    <a:pt x="0" y="114300"/>
                  </a:moveTo>
                  <a:lnTo>
                    <a:pt x="609600" y="114300"/>
                  </a:lnTo>
                  <a:lnTo>
                    <a:pt x="609600" y="0"/>
                  </a:lnTo>
                  <a:lnTo>
                    <a:pt x="838200" y="228600"/>
                  </a:lnTo>
                  <a:lnTo>
                    <a:pt x="609600" y="457200"/>
                  </a:lnTo>
                  <a:lnTo>
                    <a:pt x="609600" y="342900"/>
                  </a:lnTo>
                  <a:lnTo>
                    <a:pt x="0" y="342900"/>
                  </a:lnTo>
                  <a:close/>
                </a:path>
              </a:pathLst>
            </a:custGeom>
            <a:noFill/>
            <a:ln w="28575" cap="flat" cmpd="sng" algn="ctr">
              <a:solidFill>
                <a:srgbClr val="585858"/>
              </a:solidFill>
              <a:prstDash val="solid"/>
              <a:miter lim="127000"/>
            </a:ln>
            <a:effectLst/>
          </p:spPr>
          <p:txBody>
            <a:bodyPr/>
            <a:lstStyle/>
            <a:p>
              <a:endParaRPr lang="en-US"/>
            </a:p>
          </p:txBody>
        </p:sp>
        <p:sp>
          <p:nvSpPr>
            <p:cNvPr id="38" name="Shape 445"/>
            <p:cNvSpPr/>
            <p:nvPr/>
          </p:nvSpPr>
          <p:spPr>
            <a:xfrm>
              <a:off x="5029200" y="2097913"/>
              <a:ext cx="838200" cy="533400"/>
            </a:xfrm>
            <a:custGeom>
              <a:avLst/>
              <a:gdLst/>
              <a:ahLst/>
              <a:cxnLst/>
              <a:rect l="0" t="0" r="0" b="0"/>
              <a:pathLst>
                <a:path w="838200" h="533400">
                  <a:moveTo>
                    <a:pt x="266700" y="0"/>
                  </a:moveTo>
                  <a:lnTo>
                    <a:pt x="266700" y="133350"/>
                  </a:lnTo>
                  <a:lnTo>
                    <a:pt x="838200" y="133350"/>
                  </a:lnTo>
                  <a:lnTo>
                    <a:pt x="838200" y="400050"/>
                  </a:lnTo>
                  <a:lnTo>
                    <a:pt x="266700" y="400050"/>
                  </a:lnTo>
                  <a:lnTo>
                    <a:pt x="266700" y="533400"/>
                  </a:lnTo>
                  <a:lnTo>
                    <a:pt x="0" y="266700"/>
                  </a:lnTo>
                  <a:lnTo>
                    <a:pt x="266700" y="0"/>
                  </a:lnTo>
                  <a:close/>
                </a:path>
              </a:pathLst>
            </a:custGeom>
            <a:solidFill>
              <a:srgbClr val="7A7A7A"/>
            </a:solidFill>
            <a:ln w="0" cap="flat">
              <a:noFill/>
              <a:miter lim="127000"/>
            </a:ln>
            <a:effectLst/>
          </p:spPr>
          <p:txBody>
            <a:bodyPr/>
            <a:lstStyle/>
            <a:p>
              <a:endParaRPr lang="en-US"/>
            </a:p>
          </p:txBody>
        </p:sp>
        <p:sp>
          <p:nvSpPr>
            <p:cNvPr id="39" name="Shape 446"/>
            <p:cNvSpPr/>
            <p:nvPr/>
          </p:nvSpPr>
          <p:spPr>
            <a:xfrm>
              <a:off x="5029200" y="2097913"/>
              <a:ext cx="838200" cy="533400"/>
            </a:xfrm>
            <a:custGeom>
              <a:avLst/>
              <a:gdLst/>
              <a:ahLst/>
              <a:cxnLst/>
              <a:rect l="0" t="0" r="0" b="0"/>
              <a:pathLst>
                <a:path w="838200" h="533400">
                  <a:moveTo>
                    <a:pt x="0" y="266700"/>
                  </a:moveTo>
                  <a:lnTo>
                    <a:pt x="266700" y="0"/>
                  </a:lnTo>
                  <a:lnTo>
                    <a:pt x="266700" y="133350"/>
                  </a:lnTo>
                  <a:lnTo>
                    <a:pt x="838200" y="133350"/>
                  </a:lnTo>
                  <a:lnTo>
                    <a:pt x="838200" y="400050"/>
                  </a:lnTo>
                  <a:lnTo>
                    <a:pt x="266700" y="400050"/>
                  </a:lnTo>
                  <a:lnTo>
                    <a:pt x="266700" y="533400"/>
                  </a:lnTo>
                  <a:close/>
                </a:path>
              </a:pathLst>
            </a:custGeom>
            <a:noFill/>
            <a:ln w="28575" cap="flat" cmpd="sng" algn="ctr">
              <a:solidFill>
                <a:srgbClr val="585858"/>
              </a:solidFill>
              <a:prstDash val="solid"/>
              <a:round/>
            </a:ln>
            <a:effectLst/>
          </p:spPr>
          <p:txBody>
            <a:bodyPr/>
            <a:lstStyle/>
            <a:p>
              <a:endParaRPr lang="en-US"/>
            </a:p>
          </p:txBody>
        </p:sp>
        <p:sp>
          <p:nvSpPr>
            <p:cNvPr id="40" name="Shape 447"/>
            <p:cNvSpPr/>
            <p:nvPr/>
          </p:nvSpPr>
          <p:spPr>
            <a:xfrm>
              <a:off x="2819400" y="2700528"/>
              <a:ext cx="990600" cy="1143000"/>
            </a:xfrm>
            <a:custGeom>
              <a:avLst/>
              <a:gdLst/>
              <a:ahLst/>
              <a:cxnLst/>
              <a:rect l="0" t="0" r="0" b="0"/>
              <a:pathLst>
                <a:path w="990600" h="1143000">
                  <a:moveTo>
                    <a:pt x="742950" y="0"/>
                  </a:moveTo>
                  <a:lnTo>
                    <a:pt x="990600" y="247650"/>
                  </a:lnTo>
                  <a:lnTo>
                    <a:pt x="742950" y="495300"/>
                  </a:lnTo>
                  <a:lnTo>
                    <a:pt x="742950" y="371475"/>
                  </a:lnTo>
                  <a:lnTo>
                    <a:pt x="484886" y="371475"/>
                  </a:lnTo>
                  <a:cubicBezTo>
                    <a:pt x="353822" y="371475"/>
                    <a:pt x="247650" y="477647"/>
                    <a:pt x="247650" y="608711"/>
                  </a:cubicBezTo>
                  <a:lnTo>
                    <a:pt x="247650" y="1143000"/>
                  </a:lnTo>
                  <a:lnTo>
                    <a:pt x="0" y="1143000"/>
                  </a:lnTo>
                  <a:lnTo>
                    <a:pt x="0" y="608711"/>
                  </a:lnTo>
                  <a:cubicBezTo>
                    <a:pt x="0" y="340868"/>
                    <a:pt x="217043" y="123825"/>
                    <a:pt x="484886" y="123825"/>
                  </a:cubicBezTo>
                  <a:lnTo>
                    <a:pt x="742950" y="123825"/>
                  </a:lnTo>
                  <a:lnTo>
                    <a:pt x="742950" y="0"/>
                  </a:lnTo>
                  <a:close/>
                </a:path>
              </a:pathLst>
            </a:custGeom>
            <a:solidFill>
              <a:srgbClr val="7A7A7A"/>
            </a:solidFill>
            <a:ln w="0" cap="flat">
              <a:noFill/>
              <a:round/>
            </a:ln>
            <a:effectLst/>
          </p:spPr>
          <p:txBody>
            <a:bodyPr/>
            <a:lstStyle/>
            <a:p>
              <a:endParaRPr lang="en-US"/>
            </a:p>
          </p:txBody>
        </p:sp>
        <p:sp>
          <p:nvSpPr>
            <p:cNvPr id="41" name="Shape 448"/>
            <p:cNvSpPr/>
            <p:nvPr/>
          </p:nvSpPr>
          <p:spPr>
            <a:xfrm>
              <a:off x="2819400" y="2700528"/>
              <a:ext cx="990600" cy="1143000"/>
            </a:xfrm>
            <a:custGeom>
              <a:avLst/>
              <a:gdLst/>
              <a:ahLst/>
              <a:cxnLst/>
              <a:rect l="0" t="0" r="0" b="0"/>
              <a:pathLst>
                <a:path w="990600" h="1143000">
                  <a:moveTo>
                    <a:pt x="0" y="1143000"/>
                  </a:moveTo>
                  <a:lnTo>
                    <a:pt x="0" y="608711"/>
                  </a:lnTo>
                  <a:cubicBezTo>
                    <a:pt x="0" y="340868"/>
                    <a:pt x="217043" y="123825"/>
                    <a:pt x="484886" y="123825"/>
                  </a:cubicBezTo>
                  <a:lnTo>
                    <a:pt x="742950" y="123825"/>
                  </a:lnTo>
                  <a:lnTo>
                    <a:pt x="742950" y="0"/>
                  </a:lnTo>
                  <a:lnTo>
                    <a:pt x="990600" y="247650"/>
                  </a:lnTo>
                  <a:lnTo>
                    <a:pt x="742950" y="495300"/>
                  </a:lnTo>
                  <a:lnTo>
                    <a:pt x="742950" y="371475"/>
                  </a:lnTo>
                  <a:lnTo>
                    <a:pt x="484886" y="371475"/>
                  </a:lnTo>
                  <a:cubicBezTo>
                    <a:pt x="353822" y="371475"/>
                    <a:pt x="247650" y="477647"/>
                    <a:pt x="247650" y="608711"/>
                  </a:cubicBezTo>
                  <a:lnTo>
                    <a:pt x="247650" y="1143000"/>
                  </a:lnTo>
                  <a:close/>
                </a:path>
              </a:pathLst>
            </a:custGeom>
            <a:noFill/>
            <a:ln w="28575" cap="flat" cmpd="sng" algn="ctr">
              <a:solidFill>
                <a:srgbClr val="585858"/>
              </a:solidFill>
              <a:prstDash val="solid"/>
              <a:round/>
            </a:ln>
            <a:effectLst/>
          </p:spPr>
          <p:txBody>
            <a:bodyPr/>
            <a:lstStyle/>
            <a:p>
              <a:endParaRPr lang="en-US"/>
            </a:p>
          </p:txBody>
        </p:sp>
        <p:sp>
          <p:nvSpPr>
            <p:cNvPr id="42" name="Shape 449"/>
            <p:cNvSpPr/>
            <p:nvPr/>
          </p:nvSpPr>
          <p:spPr>
            <a:xfrm>
              <a:off x="4953000" y="3005328"/>
              <a:ext cx="914400" cy="990600"/>
            </a:xfrm>
            <a:custGeom>
              <a:avLst/>
              <a:gdLst/>
              <a:ahLst/>
              <a:cxnLst/>
              <a:rect l="0" t="0" r="0" b="0"/>
              <a:pathLst>
                <a:path w="914400" h="990600">
                  <a:moveTo>
                    <a:pt x="228600" y="0"/>
                  </a:moveTo>
                  <a:lnTo>
                    <a:pt x="228600" y="114300"/>
                  </a:lnTo>
                  <a:lnTo>
                    <a:pt x="514350" y="114300"/>
                  </a:lnTo>
                  <a:cubicBezTo>
                    <a:pt x="735330" y="114300"/>
                    <a:pt x="914400" y="293370"/>
                    <a:pt x="914400" y="514350"/>
                  </a:cubicBezTo>
                  <a:lnTo>
                    <a:pt x="914400" y="990600"/>
                  </a:lnTo>
                  <a:lnTo>
                    <a:pt x="685800" y="990600"/>
                  </a:lnTo>
                  <a:lnTo>
                    <a:pt x="685800" y="514350"/>
                  </a:lnTo>
                  <a:cubicBezTo>
                    <a:pt x="685800" y="419608"/>
                    <a:pt x="609092" y="342900"/>
                    <a:pt x="514350" y="342900"/>
                  </a:cubicBezTo>
                  <a:lnTo>
                    <a:pt x="228600" y="342900"/>
                  </a:lnTo>
                  <a:lnTo>
                    <a:pt x="228600" y="457200"/>
                  </a:lnTo>
                  <a:lnTo>
                    <a:pt x="0" y="228600"/>
                  </a:lnTo>
                  <a:lnTo>
                    <a:pt x="228600" y="0"/>
                  </a:lnTo>
                  <a:close/>
                </a:path>
              </a:pathLst>
            </a:custGeom>
            <a:solidFill>
              <a:srgbClr val="7A7A7A"/>
            </a:solidFill>
            <a:ln w="0" cap="flat">
              <a:noFill/>
              <a:round/>
            </a:ln>
            <a:effectLst/>
          </p:spPr>
          <p:txBody>
            <a:bodyPr/>
            <a:lstStyle/>
            <a:p>
              <a:endParaRPr lang="en-US"/>
            </a:p>
          </p:txBody>
        </p:sp>
        <p:sp>
          <p:nvSpPr>
            <p:cNvPr id="43" name="Shape 450"/>
            <p:cNvSpPr/>
            <p:nvPr/>
          </p:nvSpPr>
          <p:spPr>
            <a:xfrm>
              <a:off x="4953000" y="3005328"/>
              <a:ext cx="914400" cy="990600"/>
            </a:xfrm>
            <a:custGeom>
              <a:avLst/>
              <a:gdLst/>
              <a:ahLst/>
              <a:cxnLst/>
              <a:rect l="0" t="0" r="0" b="0"/>
              <a:pathLst>
                <a:path w="914400" h="990600">
                  <a:moveTo>
                    <a:pt x="914400" y="990600"/>
                  </a:moveTo>
                  <a:lnTo>
                    <a:pt x="914400" y="514350"/>
                  </a:lnTo>
                  <a:cubicBezTo>
                    <a:pt x="914400" y="293370"/>
                    <a:pt x="735330" y="114300"/>
                    <a:pt x="514350" y="114300"/>
                  </a:cubicBezTo>
                  <a:lnTo>
                    <a:pt x="228600" y="114300"/>
                  </a:lnTo>
                  <a:lnTo>
                    <a:pt x="228600" y="0"/>
                  </a:lnTo>
                  <a:lnTo>
                    <a:pt x="0" y="228600"/>
                  </a:lnTo>
                  <a:lnTo>
                    <a:pt x="228600" y="457200"/>
                  </a:lnTo>
                  <a:lnTo>
                    <a:pt x="228600" y="342900"/>
                  </a:lnTo>
                  <a:lnTo>
                    <a:pt x="514350" y="342900"/>
                  </a:lnTo>
                  <a:cubicBezTo>
                    <a:pt x="609092" y="342900"/>
                    <a:pt x="685800" y="419608"/>
                    <a:pt x="685800" y="514350"/>
                  </a:cubicBezTo>
                  <a:lnTo>
                    <a:pt x="685800" y="990600"/>
                  </a:lnTo>
                  <a:close/>
                </a:path>
              </a:pathLst>
            </a:custGeom>
            <a:noFill/>
            <a:ln w="28575" cap="flat" cmpd="sng" algn="ctr">
              <a:solidFill>
                <a:srgbClr val="585858"/>
              </a:solidFill>
              <a:prstDash val="solid"/>
              <a:round/>
            </a:ln>
            <a:effectLst/>
          </p:spPr>
          <p:txBody>
            <a:bodyPr/>
            <a:lstStyle/>
            <a:p>
              <a:endParaRPr lang="en-US"/>
            </a:p>
          </p:txBody>
        </p:sp>
      </p:grpSp>
    </p:spTree>
    <p:extLst>
      <p:ext uri="{BB962C8B-B14F-4D97-AF65-F5344CB8AC3E}">
        <p14:creationId xmlns:p14="http://schemas.microsoft.com/office/powerpoint/2010/main" val="17804663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randombar(horizontal)">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4525963"/>
          </a:xfrm>
        </p:spPr>
        <p:txBody>
          <a:bodyPr>
            <a:normAutofit/>
          </a:bodyPr>
          <a:lstStyle/>
          <a:p>
            <a:r>
              <a:rPr lang="en-US" sz="2200" b="1" dirty="0"/>
              <a:t>A good accounting system can: </a:t>
            </a:r>
            <a:endParaRPr lang="en-US" sz="2200" dirty="0"/>
          </a:p>
          <a:p>
            <a:pPr lvl="0" fontAlgn="base"/>
            <a:r>
              <a:rPr lang="en-US" sz="2200" dirty="0"/>
              <a:t>Produce information that meets the needs of </a:t>
            </a:r>
            <a:r>
              <a:rPr lang="en-US" sz="2200" u="sng" dirty="0"/>
              <a:t>key stakeholders</a:t>
            </a:r>
            <a:r>
              <a:rPr lang="en-US" sz="2200" dirty="0"/>
              <a:t> </a:t>
            </a:r>
          </a:p>
          <a:p>
            <a:pPr lvl="0" fontAlgn="base"/>
            <a:r>
              <a:rPr lang="en-US" sz="2200" dirty="0"/>
              <a:t>Provide complete, timely, reliably and consistent information for decision makers and public </a:t>
            </a:r>
          </a:p>
          <a:p>
            <a:pPr lvl="1" fontAlgn="base">
              <a:buFont typeface="Wingdings" pitchFamily="2" charset="2"/>
              <a:buChar char="§"/>
            </a:pPr>
            <a:r>
              <a:rPr lang="en-US" sz="2200" dirty="0"/>
              <a:t>An Ideal Accounting system </a:t>
            </a:r>
          </a:p>
          <a:p>
            <a:pPr lvl="1" fontAlgn="base">
              <a:buFont typeface="Wingdings" pitchFamily="2" charset="2"/>
              <a:buChar char="§"/>
            </a:pPr>
            <a:r>
              <a:rPr lang="en-US" sz="2200" dirty="0"/>
              <a:t>Accurately capture transactions </a:t>
            </a:r>
          </a:p>
          <a:p>
            <a:pPr lvl="1" fontAlgn="base">
              <a:buFont typeface="Wingdings" pitchFamily="2" charset="2"/>
              <a:buChar char="§"/>
            </a:pPr>
            <a:r>
              <a:rPr lang="en-US" sz="2200" dirty="0"/>
              <a:t>Establish adequate controls     </a:t>
            </a:r>
          </a:p>
          <a:p>
            <a:pPr lvl="1" fontAlgn="base">
              <a:buFont typeface="Wingdings" pitchFamily="2" charset="2"/>
              <a:buChar char="§"/>
            </a:pPr>
            <a:r>
              <a:rPr lang="en-US" sz="2200" dirty="0"/>
              <a:t>Reconciliations </a:t>
            </a:r>
          </a:p>
          <a:p>
            <a:pPr lvl="1" fontAlgn="base">
              <a:buFont typeface="Wingdings" pitchFamily="2" charset="2"/>
              <a:buChar char="§"/>
            </a:pPr>
            <a:r>
              <a:rPr lang="en-US" sz="2200" dirty="0"/>
              <a:t>Segregation of duties  </a:t>
            </a:r>
          </a:p>
          <a:p>
            <a:pPr lvl="1" fontAlgn="base">
              <a:buFont typeface="Wingdings" pitchFamily="2" charset="2"/>
              <a:buChar char="§"/>
            </a:pPr>
            <a:r>
              <a:rPr lang="en-US" sz="2200" dirty="0"/>
              <a:t>Policies and procedures </a:t>
            </a:r>
          </a:p>
          <a:p>
            <a:endParaRPr lang="en-US" sz="2200" dirty="0"/>
          </a:p>
          <a:p>
            <a:endParaRPr lang="en-US" sz="2200" dirty="0"/>
          </a:p>
        </p:txBody>
      </p:sp>
      <p:sp>
        <p:nvSpPr>
          <p:cNvPr id="3" name="Title 2"/>
          <p:cNvSpPr>
            <a:spLocks noGrp="1"/>
          </p:cNvSpPr>
          <p:nvPr>
            <p:ph type="title"/>
          </p:nvPr>
        </p:nvSpPr>
        <p:spPr>
          <a:xfrm>
            <a:off x="457200" y="762000"/>
            <a:ext cx="8077200" cy="1143000"/>
          </a:xfrm>
        </p:spPr>
        <p:txBody>
          <a:bodyPr>
            <a:normAutofit fontScale="90000"/>
          </a:bodyPr>
          <a:lstStyle/>
          <a:p>
            <a:pPr marL="996950" marR="0" indent="9525">
              <a:lnSpc>
                <a:spcPct val="107000"/>
              </a:lnSpc>
              <a:spcBef>
                <a:spcPts val="0"/>
              </a:spcBef>
              <a:spcAft>
                <a:spcPts val="455"/>
              </a:spcAft>
              <a:tabLst>
                <a:tab pos="2956560" algn="ctr"/>
              </a:tabLst>
            </a:pPr>
            <a:r>
              <a:rPr lang="en-US" sz="3600" kern="0" dirty="0">
                <a:solidFill>
                  <a:srgbClr val="9D1E23"/>
                </a:solidFill>
                <a:effectLst/>
                <a:latin typeface="Candara"/>
                <a:ea typeface="Candara"/>
                <a:cs typeface="Candara"/>
              </a:rPr>
              <a:t>I.	</a:t>
            </a:r>
            <a:r>
              <a:rPr lang="en-US" sz="3600" kern="0" dirty="0" smtClean="0">
                <a:solidFill>
                  <a:srgbClr val="9D1E23"/>
                </a:solidFill>
                <a:effectLst/>
                <a:latin typeface="Candara"/>
                <a:ea typeface="Candara"/>
                <a:cs typeface="Candara"/>
              </a:rPr>
              <a:t> Accounting </a:t>
            </a:r>
            <a:r>
              <a:rPr lang="en-US" sz="3600" kern="0" dirty="0">
                <a:solidFill>
                  <a:srgbClr val="9D1E23"/>
                </a:solidFill>
                <a:effectLst/>
                <a:latin typeface="Candara"/>
                <a:ea typeface="Candara"/>
                <a:cs typeface="Candara"/>
              </a:rPr>
              <a:t>system and records</a:t>
            </a:r>
            <a:r>
              <a:rPr lang="en-US" sz="3600" kern="0" dirty="0">
                <a:solidFill>
                  <a:srgbClr val="000000"/>
                </a:solidFill>
                <a:effectLst/>
                <a:latin typeface="Candara"/>
                <a:ea typeface="Candara"/>
                <a:cs typeface="Candara"/>
              </a:rPr>
              <a:t> </a:t>
            </a:r>
            <a:r>
              <a:rPr lang="en-US" sz="4800" kern="0" dirty="0">
                <a:solidFill>
                  <a:srgbClr val="9D1E23"/>
                </a:solidFill>
                <a:effectLst/>
                <a:latin typeface="Candara"/>
                <a:ea typeface="Candara"/>
                <a:cs typeface="Candara"/>
              </a:rPr>
              <a:t/>
            </a:r>
            <a:br>
              <a:rPr lang="en-US" sz="4800" kern="0" dirty="0">
                <a:solidFill>
                  <a:srgbClr val="9D1E23"/>
                </a:solidFill>
                <a:effectLst/>
                <a:latin typeface="Candara"/>
                <a:ea typeface="Candara"/>
                <a:cs typeface="Candara"/>
              </a:rPr>
            </a:br>
            <a:r>
              <a:rPr lang="en-US" dirty="0">
                <a:effectLst/>
              </a:rPr>
              <a:t/>
            </a:r>
            <a:br>
              <a:rPr lang="en-US" dirty="0">
                <a:effectLst/>
              </a:rPr>
            </a:br>
            <a:endParaRPr lang="en-US" dirty="0"/>
          </a:p>
        </p:txBody>
      </p:sp>
    </p:spTree>
    <p:extLst>
      <p:ext uri="{BB962C8B-B14F-4D97-AF65-F5344CB8AC3E}">
        <p14:creationId xmlns:p14="http://schemas.microsoft.com/office/powerpoint/2010/main" val="2293158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barn(inVertical)">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barn(inVertical)">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barn(inVertical)">
                                      <p:cBhvr>
                                        <p:cTn id="22" dur="500"/>
                                        <p:tgtEl>
                                          <p:spTgt spid="2">
                                            <p:txEl>
                                              <p:pRg st="2" end="2"/>
                                            </p:txEl>
                                          </p:spTgt>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Effect transition="in" filter="barn(inVertical)">
                                      <p:cBhvr>
                                        <p:cTn id="25" dur="500"/>
                                        <p:tgtEl>
                                          <p:spTgt spid="2">
                                            <p:txEl>
                                              <p:pRg st="3" end="3"/>
                                            </p:txEl>
                                          </p:spTgt>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2">
                                            <p:txEl>
                                              <p:pRg st="4" end="4"/>
                                            </p:txEl>
                                          </p:spTgt>
                                        </p:tgtEl>
                                        <p:attrNameLst>
                                          <p:attrName>style.visibility</p:attrName>
                                        </p:attrNameLst>
                                      </p:cBhvr>
                                      <p:to>
                                        <p:strVal val="visible"/>
                                      </p:to>
                                    </p:set>
                                    <p:animEffect transition="in" filter="barn(inVertical)">
                                      <p:cBhvr>
                                        <p:cTn id="28" dur="500"/>
                                        <p:tgtEl>
                                          <p:spTgt spid="2">
                                            <p:txEl>
                                              <p:pRg st="4" end="4"/>
                                            </p:txEl>
                                          </p:spTgt>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Effect transition="in" filter="barn(inVertical)">
                                      <p:cBhvr>
                                        <p:cTn id="31" dur="500"/>
                                        <p:tgtEl>
                                          <p:spTgt spid="2">
                                            <p:txEl>
                                              <p:pRg st="5" end="5"/>
                                            </p:txEl>
                                          </p:spTgt>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2">
                                            <p:txEl>
                                              <p:pRg st="6" end="6"/>
                                            </p:txEl>
                                          </p:spTgt>
                                        </p:tgtEl>
                                        <p:attrNameLst>
                                          <p:attrName>style.visibility</p:attrName>
                                        </p:attrNameLst>
                                      </p:cBhvr>
                                      <p:to>
                                        <p:strVal val="visible"/>
                                      </p:to>
                                    </p:set>
                                    <p:animEffect transition="in" filter="barn(inVertical)">
                                      <p:cBhvr>
                                        <p:cTn id="34" dur="500"/>
                                        <p:tgtEl>
                                          <p:spTgt spid="2">
                                            <p:txEl>
                                              <p:pRg st="6" end="6"/>
                                            </p:txEl>
                                          </p:spTgt>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barn(inVertical)">
                                      <p:cBhvr>
                                        <p:cTn id="37" dur="500"/>
                                        <p:tgtEl>
                                          <p:spTgt spid="2">
                                            <p:txEl>
                                              <p:pRg st="7" end="7"/>
                                            </p:txEl>
                                          </p:spTgt>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2">
                                            <p:txEl>
                                              <p:pRg st="8" end="8"/>
                                            </p:txEl>
                                          </p:spTgt>
                                        </p:tgtEl>
                                        <p:attrNameLst>
                                          <p:attrName>style.visibility</p:attrName>
                                        </p:attrNameLst>
                                      </p:cBhvr>
                                      <p:to>
                                        <p:strVal val="visible"/>
                                      </p:to>
                                    </p:set>
                                    <p:animEffect transition="in" filter="barn(inVertical)">
                                      <p:cBhvr>
                                        <p:cTn id="40"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Font typeface="Wingdings" pitchFamily="2" charset="2"/>
              <a:buChar char="ü"/>
            </a:pPr>
            <a:r>
              <a:rPr lang="en-US" sz="2300" dirty="0"/>
              <a:t>Proper Books of Accounts preferably computerized application </a:t>
            </a:r>
            <a:r>
              <a:rPr lang="en-US" sz="2300" dirty="0" smtClean="0"/>
              <a:t>Up </a:t>
            </a:r>
            <a:r>
              <a:rPr lang="en-US" sz="2300" dirty="0"/>
              <a:t>to date Accounting Manuals </a:t>
            </a:r>
          </a:p>
          <a:p>
            <a:pPr lvl="0" fontAlgn="base">
              <a:buFont typeface="Wingdings" pitchFamily="2" charset="2"/>
              <a:buChar char="ü"/>
            </a:pPr>
            <a:r>
              <a:rPr lang="en-US" sz="2300" dirty="0"/>
              <a:t>-regularly reviewed </a:t>
            </a:r>
          </a:p>
          <a:p>
            <a:pPr>
              <a:buFont typeface="Wingdings" pitchFamily="2" charset="2"/>
              <a:buChar char="ü"/>
            </a:pPr>
            <a:r>
              <a:rPr lang="en-US" sz="2300" dirty="0" smtClean="0"/>
              <a:t>Adequate </a:t>
            </a:r>
            <a:r>
              <a:rPr lang="en-US" sz="2300" dirty="0"/>
              <a:t>Segregation of duties </a:t>
            </a:r>
          </a:p>
          <a:p>
            <a:pPr lvl="0" fontAlgn="base">
              <a:buFont typeface="Wingdings" pitchFamily="2" charset="2"/>
              <a:buChar char="ü"/>
            </a:pPr>
            <a:r>
              <a:rPr lang="en-US" sz="2300" dirty="0"/>
              <a:t>Involve regular review  and approval-check and balance </a:t>
            </a:r>
          </a:p>
          <a:p>
            <a:pPr>
              <a:buFont typeface="Wingdings" pitchFamily="2" charset="2"/>
              <a:buChar char="ü"/>
            </a:pPr>
            <a:r>
              <a:rPr lang="en-US" sz="2300" dirty="0" smtClean="0"/>
              <a:t>Safeguard </a:t>
            </a:r>
            <a:r>
              <a:rPr lang="en-US" sz="2300" dirty="0"/>
              <a:t>assets, documents/records and backups </a:t>
            </a:r>
          </a:p>
          <a:p>
            <a:pPr>
              <a:buFont typeface="Wingdings" pitchFamily="2" charset="2"/>
              <a:buChar char="ü"/>
            </a:pPr>
            <a:endParaRPr lang="en-US" sz="2300" dirty="0"/>
          </a:p>
          <a:p>
            <a:endParaRPr lang="en-US" sz="2200" dirty="0"/>
          </a:p>
        </p:txBody>
      </p:sp>
      <p:sp>
        <p:nvSpPr>
          <p:cNvPr id="3" name="Title 2"/>
          <p:cNvSpPr>
            <a:spLocks noGrp="1"/>
          </p:cNvSpPr>
          <p:nvPr>
            <p:ph type="title"/>
          </p:nvPr>
        </p:nvSpPr>
        <p:spPr/>
        <p:txBody>
          <a:bodyPr>
            <a:noAutofit/>
          </a:bodyPr>
          <a:lstStyle/>
          <a:p>
            <a:r>
              <a:rPr lang="en-US" sz="3200" dirty="0">
                <a:effectLst/>
              </a:rPr>
              <a:t>Minimum requirements for good system: </a:t>
            </a:r>
          </a:p>
        </p:txBody>
      </p:sp>
    </p:spTree>
    <p:extLst>
      <p:ext uri="{BB962C8B-B14F-4D97-AF65-F5344CB8AC3E}">
        <p14:creationId xmlns:p14="http://schemas.microsoft.com/office/powerpoint/2010/main" val="44848414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 calcmode="lin" valueType="num">
                                      <p:cBhvr additive="base">
                                        <p:cTn id="19"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 calcmode="lin" valueType="num">
                                      <p:cBhvr additive="base">
                                        <p:cTn id="25"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anim calcmode="lin" valueType="num">
                                      <p:cBhvr additive="base">
                                        <p:cTn id="31"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4" end="4"/>
                                            </p:txEl>
                                          </p:spTgt>
                                        </p:tgtEl>
                                        <p:attrNameLst>
                                          <p:attrName>style.visibility</p:attrName>
                                        </p:attrNameLst>
                                      </p:cBhvr>
                                      <p:to>
                                        <p:strVal val="visible"/>
                                      </p:to>
                                    </p:set>
                                    <p:anim calcmode="lin" valueType="num">
                                      <p:cBhvr additive="base">
                                        <p:cTn id="3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382000" cy="5105400"/>
          </a:xfrm>
        </p:spPr>
        <p:txBody>
          <a:bodyPr>
            <a:normAutofit/>
          </a:bodyPr>
          <a:lstStyle/>
          <a:p>
            <a:r>
              <a:rPr lang="en-US" sz="2400" dirty="0"/>
              <a:t>Incomplete and inaccurate accounting information </a:t>
            </a:r>
          </a:p>
          <a:p>
            <a:pPr lvl="0" fontAlgn="base"/>
            <a:r>
              <a:rPr lang="en-US" sz="2400" dirty="0"/>
              <a:t>Does not serve the purpose </a:t>
            </a:r>
          </a:p>
          <a:p>
            <a:r>
              <a:rPr lang="en-US" sz="2400" dirty="0" smtClean="0"/>
              <a:t>Ineligible </a:t>
            </a:r>
            <a:r>
              <a:rPr lang="en-US" sz="2400" dirty="0"/>
              <a:t>transactions not chargeable to the Budget</a:t>
            </a:r>
          </a:p>
          <a:p>
            <a:r>
              <a:rPr lang="en-US" sz="2400" dirty="0" smtClean="0"/>
              <a:t>Duplication </a:t>
            </a:r>
            <a:r>
              <a:rPr lang="en-US" sz="2400" dirty="0"/>
              <a:t>of expenses or </a:t>
            </a:r>
            <a:r>
              <a:rPr lang="en-US" sz="2400" dirty="0" smtClean="0"/>
              <a:t>(</a:t>
            </a:r>
            <a:r>
              <a:rPr lang="en-US" sz="2400" b="1" u="sng" dirty="0" smtClean="0"/>
              <a:t>double </a:t>
            </a:r>
            <a:r>
              <a:rPr lang="en-US" sz="2400" b="1" u="sng" dirty="0"/>
              <a:t>dipping</a:t>
            </a:r>
            <a:r>
              <a:rPr lang="en-US" sz="2400" b="1" dirty="0"/>
              <a:t> </a:t>
            </a:r>
            <a:r>
              <a:rPr lang="en-US" sz="2400" b="1" dirty="0" smtClean="0"/>
              <a:t>) </a:t>
            </a:r>
            <a:endParaRPr lang="en-US" sz="2400" dirty="0"/>
          </a:p>
          <a:p>
            <a:r>
              <a:rPr lang="en-US" sz="2400" dirty="0" smtClean="0"/>
              <a:t>Loss </a:t>
            </a:r>
            <a:r>
              <a:rPr lang="en-US" sz="2400" dirty="0"/>
              <a:t>or misplacement of vital accounting information or document </a:t>
            </a:r>
          </a:p>
          <a:p>
            <a:pPr>
              <a:buFont typeface="Wingdings" pitchFamily="2" charset="2"/>
              <a:buChar char="§"/>
            </a:pPr>
            <a:r>
              <a:rPr lang="en-US" sz="2400" dirty="0" smtClean="0"/>
              <a:t>Incomplete </a:t>
            </a:r>
            <a:r>
              <a:rPr lang="en-US" sz="2400" dirty="0"/>
              <a:t>supporting or source documents </a:t>
            </a:r>
            <a:r>
              <a:rPr lang="en-US" sz="2400" dirty="0" smtClean="0"/>
              <a:t>(</a:t>
            </a:r>
            <a:r>
              <a:rPr lang="en-US" sz="2400" b="1" u="sng" dirty="0" smtClean="0"/>
              <a:t>Delay in financial reporting</a:t>
            </a:r>
            <a:r>
              <a:rPr lang="en-US" sz="2400" b="1" dirty="0" smtClean="0"/>
              <a:t>)</a:t>
            </a:r>
            <a:endParaRPr lang="en-US" sz="2400" dirty="0"/>
          </a:p>
          <a:p>
            <a:pPr lvl="0" fontAlgn="base"/>
            <a:r>
              <a:rPr lang="en-US" sz="2400" dirty="0"/>
              <a:t>Does not facilitate timely decisions </a:t>
            </a:r>
          </a:p>
          <a:p>
            <a:endParaRPr lang="en-US" sz="2400" dirty="0"/>
          </a:p>
        </p:txBody>
      </p:sp>
      <p:sp>
        <p:nvSpPr>
          <p:cNvPr id="3" name="Title 2"/>
          <p:cNvSpPr>
            <a:spLocks noGrp="1"/>
          </p:cNvSpPr>
          <p:nvPr>
            <p:ph type="title"/>
          </p:nvPr>
        </p:nvSpPr>
        <p:spPr/>
        <p:txBody>
          <a:bodyPr>
            <a:noAutofit/>
          </a:bodyPr>
          <a:lstStyle/>
          <a:p>
            <a:r>
              <a:rPr lang="en-US" sz="2800" dirty="0">
                <a:solidFill>
                  <a:srgbClr val="FF0000"/>
                </a:solidFill>
                <a:effectLst/>
              </a:rPr>
              <a:t>Poor accounting system generates: </a:t>
            </a:r>
            <a:br>
              <a:rPr lang="en-US" sz="2800" dirty="0">
                <a:solidFill>
                  <a:srgbClr val="FF0000"/>
                </a:solidFill>
                <a:effectLst/>
              </a:rPr>
            </a:br>
            <a:endParaRPr lang="en-US" sz="2800" dirty="0">
              <a:solidFill>
                <a:srgbClr val="FF0000"/>
              </a:solidFill>
            </a:endParaRPr>
          </a:p>
        </p:txBody>
      </p:sp>
    </p:spTree>
    <p:extLst>
      <p:ext uri="{BB962C8B-B14F-4D97-AF65-F5344CB8AC3E}">
        <p14:creationId xmlns:p14="http://schemas.microsoft.com/office/powerpoint/2010/main" val="223197811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 calcmode="lin" valueType="num">
                                      <p:cBhvr additive="base">
                                        <p:cTn id="19"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 calcmode="lin" valueType="num">
                                      <p:cBhvr additive="base">
                                        <p:cTn id="25"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anim calcmode="lin" valueType="num">
                                      <p:cBhvr additive="base">
                                        <p:cTn id="31"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4" end="4"/>
                                            </p:txEl>
                                          </p:spTgt>
                                        </p:tgtEl>
                                        <p:attrNameLst>
                                          <p:attrName>style.visibility</p:attrName>
                                        </p:attrNameLst>
                                      </p:cBhvr>
                                      <p:to>
                                        <p:strVal val="visible"/>
                                      </p:to>
                                    </p:set>
                                    <p:anim calcmode="lin" valueType="num">
                                      <p:cBhvr additive="base">
                                        <p:cTn id="3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5" end="5"/>
                                            </p:txEl>
                                          </p:spTgt>
                                        </p:tgtEl>
                                        <p:attrNameLst>
                                          <p:attrName>style.visibility</p:attrName>
                                        </p:attrNameLst>
                                      </p:cBhvr>
                                      <p:to>
                                        <p:strVal val="visible"/>
                                      </p:to>
                                    </p:set>
                                    <p:anim calcmode="lin" valueType="num">
                                      <p:cBhvr additive="base">
                                        <p:cTn id="43"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 calcmode="lin" valueType="num">
                                      <p:cBhvr additive="base">
                                        <p:cTn id="49"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4864291"/>
          </a:xfrm>
        </p:spPr>
        <p:txBody>
          <a:bodyPr>
            <a:normAutofit/>
          </a:bodyPr>
          <a:lstStyle/>
          <a:p>
            <a:pPr lvl="0" fontAlgn="base"/>
            <a:r>
              <a:rPr lang="en-US" sz="2400" b="1" i="1" dirty="0"/>
              <a:t>Types of Financial Reports :</a:t>
            </a:r>
            <a:r>
              <a:rPr lang="en-US" sz="2400" b="1" dirty="0"/>
              <a:t> </a:t>
            </a:r>
            <a:endParaRPr lang="en-US" sz="1050" dirty="0"/>
          </a:p>
          <a:p>
            <a:r>
              <a:rPr lang="en-US" sz="2800" dirty="0" smtClean="0"/>
              <a:t>Annual </a:t>
            </a:r>
            <a:r>
              <a:rPr lang="en-US" sz="2800" dirty="0"/>
              <a:t>Financial Report </a:t>
            </a:r>
            <a:endParaRPr lang="en-US" sz="1400" dirty="0"/>
          </a:p>
          <a:p>
            <a:pPr lvl="0" fontAlgn="base"/>
            <a:r>
              <a:rPr lang="en-US" sz="2800" dirty="0"/>
              <a:t>Prepared on the basis of recognized standards such as IFRS, </a:t>
            </a:r>
            <a:endParaRPr lang="en-US" sz="1400" dirty="0"/>
          </a:p>
          <a:p>
            <a:r>
              <a:rPr lang="en-US" sz="2800" dirty="0"/>
              <a:t>IPSAS, GAAP or local standards </a:t>
            </a:r>
            <a:endParaRPr lang="en-US" sz="1400" dirty="0"/>
          </a:p>
          <a:p>
            <a:r>
              <a:rPr lang="en-US" sz="2800" dirty="0" smtClean="0"/>
              <a:t>Management </a:t>
            </a:r>
            <a:r>
              <a:rPr lang="en-US" sz="2800" dirty="0"/>
              <a:t>Reports (Periodical)</a:t>
            </a:r>
            <a:endParaRPr lang="en-US" sz="1400" dirty="0"/>
          </a:p>
          <a:p>
            <a:r>
              <a:rPr lang="en-US" sz="2800" dirty="0"/>
              <a:t>Monthly Bank Reconciliation Reports</a:t>
            </a:r>
            <a:endParaRPr lang="en-US" sz="1400" dirty="0"/>
          </a:p>
          <a:p>
            <a:pPr lvl="0" fontAlgn="base"/>
            <a:r>
              <a:rPr lang="en-US" sz="2800" dirty="0" smtClean="0"/>
              <a:t>Budget/</a:t>
            </a:r>
            <a:r>
              <a:rPr lang="en-US" sz="2800" dirty="0" err="1" smtClean="0"/>
              <a:t>Workplan</a:t>
            </a:r>
            <a:r>
              <a:rPr lang="en-US" sz="2800" dirty="0" smtClean="0"/>
              <a:t> </a:t>
            </a:r>
            <a:r>
              <a:rPr lang="en-US" sz="2800" dirty="0"/>
              <a:t>Implementation Reports (Variance analysis) </a:t>
            </a:r>
            <a:endParaRPr lang="en-US" sz="2800" dirty="0" smtClean="0"/>
          </a:p>
          <a:p>
            <a:pPr lvl="0" fontAlgn="base"/>
            <a:r>
              <a:rPr lang="en-US" sz="2800" dirty="0" smtClean="0"/>
              <a:t>(</a:t>
            </a:r>
            <a:r>
              <a:rPr lang="en-US" sz="2800" b="1" u="sng" dirty="0" smtClean="0"/>
              <a:t>Interim </a:t>
            </a:r>
            <a:r>
              <a:rPr lang="en-US" sz="2800" b="1" u="sng" dirty="0"/>
              <a:t>Financial Report IFR</a:t>
            </a:r>
            <a:r>
              <a:rPr lang="en-US" sz="2800" b="1" dirty="0"/>
              <a:t> </a:t>
            </a:r>
            <a:r>
              <a:rPr lang="en-US" sz="2800" b="1" dirty="0" smtClean="0"/>
              <a:t>)</a:t>
            </a:r>
            <a:endParaRPr lang="en-US" sz="1400" dirty="0"/>
          </a:p>
          <a:p>
            <a:endParaRPr lang="en-US" dirty="0"/>
          </a:p>
        </p:txBody>
      </p:sp>
      <p:sp>
        <p:nvSpPr>
          <p:cNvPr id="3" name="Title 2"/>
          <p:cNvSpPr>
            <a:spLocks noGrp="1"/>
          </p:cNvSpPr>
          <p:nvPr>
            <p:ph type="title"/>
          </p:nvPr>
        </p:nvSpPr>
        <p:spPr/>
        <p:txBody>
          <a:bodyPr/>
          <a:lstStyle/>
          <a:p>
            <a:r>
              <a:rPr lang="en-US" dirty="0">
                <a:effectLst/>
              </a:rPr>
              <a:t>III. FINANCIAL REPORTING </a:t>
            </a:r>
            <a:endParaRPr lang="en-US" dirty="0"/>
          </a:p>
        </p:txBody>
      </p:sp>
    </p:spTree>
    <p:extLst>
      <p:ext uri="{BB962C8B-B14F-4D97-AF65-F5344CB8AC3E}">
        <p14:creationId xmlns:p14="http://schemas.microsoft.com/office/powerpoint/2010/main" val="3708510043"/>
      </p:ext>
    </p:extLst>
  </p:cSld>
  <p:clrMapOvr>
    <a:masterClrMapping/>
  </p:clrMapOvr>
  <p:transition spd="slow">
    <p:randomBa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88</TotalTime>
  <Words>951</Words>
  <Application>Microsoft Office PowerPoint</Application>
  <PresentationFormat>On-screen Show (4:3)</PresentationFormat>
  <Paragraphs>185</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Concourse</vt:lpstr>
      <vt:lpstr>PowerPoint Presentation</vt:lpstr>
      <vt:lpstr>PREAMBLE: </vt:lpstr>
      <vt:lpstr>WHAT IS FINANCIAL MANAGEMENT?  </vt:lpstr>
      <vt:lpstr>PowerPoint Presentation</vt:lpstr>
      <vt:lpstr>WHAT ARE THE KEY PILLARS OF FINANCIAL MANAGEMENT? </vt:lpstr>
      <vt:lpstr>I.  Accounting system and records   </vt:lpstr>
      <vt:lpstr>Minimum requirements for good system: </vt:lpstr>
      <vt:lpstr>Poor accounting system generates:  </vt:lpstr>
      <vt:lpstr>III. FINANCIAL REPORTING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Admin</cp:lastModifiedBy>
  <cp:revision>41</cp:revision>
  <cp:lastPrinted>2015-01-21T11:21:56Z</cp:lastPrinted>
  <dcterms:created xsi:type="dcterms:W3CDTF">2015-01-21T09:49:20Z</dcterms:created>
  <dcterms:modified xsi:type="dcterms:W3CDTF">2015-01-21T11:22:46Z</dcterms:modified>
</cp:coreProperties>
</file>