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58" r:id="rId4"/>
    <p:sldId id="259" r:id="rId5"/>
    <p:sldId id="260" r:id="rId6"/>
    <p:sldId id="261" r:id="rId7"/>
    <p:sldId id="262" r:id="rId8"/>
    <p:sldId id="275" r:id="rId9"/>
    <p:sldId id="276" r:id="rId10"/>
    <p:sldId id="263" r:id="rId11"/>
    <p:sldId id="274" r:id="rId12"/>
    <p:sldId id="277" r:id="rId13"/>
    <p:sldId id="278" r:id="rId14"/>
    <p:sldId id="264" r:id="rId15"/>
    <p:sldId id="265" r:id="rId16"/>
    <p:sldId id="266" r:id="rId17"/>
    <p:sldId id="279" r:id="rId18"/>
    <p:sldId id="280" r:id="rId19"/>
    <p:sldId id="281" r:id="rId20"/>
    <p:sldId id="267" r:id="rId21"/>
    <p:sldId id="268" r:id="rId22"/>
    <p:sldId id="269" r:id="rId23"/>
    <p:sldId id="282" r:id="rId24"/>
    <p:sldId id="270" r:id="rId25"/>
    <p:sldId id="27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8" d="100"/>
          <a:sy n="38" d="100"/>
        </p:scale>
        <p:origin x="-1224" y="-6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D40B99-242B-475A-94F2-8F0FDD4A53A3}" type="datetimeFigureOut">
              <a:rPr lang="en-US" smtClean="0"/>
              <a:t>12/1/2014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7FD90B-D160-45FE-A6DF-702D46319AE4}" type="slidenum">
              <a:rPr lang="en-US" smtClean="0"/>
              <a:t>‹#›</a:t>
            </a:fld>
            <a:endParaRPr lang="en-US"/>
          </a:p>
        </p:txBody>
      </p:sp>
    </p:spTree>
    <p:extLst>
      <p:ext uri="{BB962C8B-B14F-4D97-AF65-F5344CB8AC3E}">
        <p14:creationId xmlns:p14="http://schemas.microsoft.com/office/powerpoint/2010/main" val="293023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7FD90B-D160-45FE-A6DF-702D46319AE4}" type="slidenum">
              <a:rPr lang="en-US" smtClean="0"/>
              <a:t>4</a:t>
            </a:fld>
            <a:endParaRPr lang="en-US"/>
          </a:p>
        </p:txBody>
      </p:sp>
    </p:spTree>
    <p:extLst>
      <p:ext uri="{BB962C8B-B14F-4D97-AF65-F5344CB8AC3E}">
        <p14:creationId xmlns:p14="http://schemas.microsoft.com/office/powerpoint/2010/main" val="5020131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D2EFB9C-0338-48D9-A91A-089AA75B127B}" type="datetimeFigureOut">
              <a:rPr lang="en-US" smtClean="0"/>
              <a:t>12/1/2014</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5B0A145-9FA4-4D28-912F-D36125C32E58}"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D2EFB9C-0338-48D9-A91A-089AA75B127B}" type="datetimeFigureOut">
              <a:rPr lang="en-US" smtClean="0"/>
              <a:t>12/1/2014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5B0A145-9FA4-4D28-912F-D36125C32E5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D2EFB9C-0338-48D9-A91A-089AA75B127B}" type="datetimeFigureOut">
              <a:rPr lang="en-US" smtClean="0"/>
              <a:t>12/1/2014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5B0A145-9FA4-4D28-912F-D36125C32E5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D2EFB9C-0338-48D9-A91A-089AA75B127B}" type="datetimeFigureOut">
              <a:rPr lang="en-US" smtClean="0"/>
              <a:t>12/1/2014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5B0A145-9FA4-4D28-912F-D36125C32E58}" type="slidenum">
              <a:rPr lang="en-US" smtClean="0"/>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D2EFB9C-0338-48D9-A91A-089AA75B127B}" type="datetimeFigureOut">
              <a:rPr lang="en-US" smtClean="0"/>
              <a:t>12/1/2014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5B0A145-9FA4-4D28-912F-D36125C32E58}" type="slidenum">
              <a:rPr lang="en-US" smtClean="0"/>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D2EFB9C-0338-48D9-A91A-089AA75B127B}" type="datetimeFigureOut">
              <a:rPr lang="en-US" smtClean="0"/>
              <a:t>12/1/2014</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5B0A145-9FA4-4D28-912F-D36125C32E58}" type="slidenum">
              <a:rPr lang="en-US" smtClean="0"/>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D2EFB9C-0338-48D9-A91A-089AA75B127B}" type="datetimeFigureOut">
              <a:rPr lang="en-US" smtClean="0"/>
              <a:t>12/1/2014</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35B0A145-9FA4-4D28-912F-D36125C32E58}"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D2EFB9C-0338-48D9-A91A-089AA75B127B}" type="datetimeFigureOut">
              <a:rPr lang="en-US" smtClean="0"/>
              <a:t>12/1/2014</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35B0A145-9FA4-4D28-912F-D36125C32E58}" type="slidenum">
              <a:rPr lang="en-US" smtClean="0"/>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D2EFB9C-0338-48D9-A91A-089AA75B127B}" type="datetimeFigureOut">
              <a:rPr lang="en-US" smtClean="0"/>
              <a:t>12/1/2014</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35B0A145-9FA4-4D28-912F-D36125C32E5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D2EFB9C-0338-48D9-A91A-089AA75B127B}" type="datetimeFigureOut">
              <a:rPr lang="en-US" smtClean="0"/>
              <a:t>12/1/2014</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5B0A145-9FA4-4D28-912F-D36125C32E58}"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D2EFB9C-0338-48D9-A91A-089AA75B127B}" type="datetimeFigureOut">
              <a:rPr lang="en-US" smtClean="0"/>
              <a:t>12/1/2014</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5B0A145-9FA4-4D28-912F-D36125C32E58}" type="slidenum">
              <a:rPr lang="en-US" smtClean="0"/>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D2EFB9C-0338-48D9-A91A-089AA75B127B}" type="datetimeFigureOut">
              <a:rPr lang="en-US" smtClean="0"/>
              <a:t>12/1/2014</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5B0A145-9FA4-4D28-912F-D36125C32E5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8534400" cy="2914650"/>
          </a:xfrm>
        </p:spPr>
        <p:txBody>
          <a:bodyPr>
            <a:normAutofit fontScale="90000"/>
          </a:bodyPr>
          <a:lstStyle/>
          <a:p>
            <a:pPr algn="ctr"/>
            <a:r>
              <a:rPr lang="en-US" dirty="0" smtClean="0"/>
              <a:t>THE BUDGET PROCESS IN PRESIDENTIAL AND PARLIAMENTARY SYSTEMS </a:t>
            </a:r>
            <a:br>
              <a:rPr lang="en-US" dirty="0" smtClean="0"/>
            </a:br>
            <a:r>
              <a:rPr lang="en-US" dirty="0" smtClean="0"/>
              <a:t>(ANGLOPHONE EXPERIENCE)</a:t>
            </a:r>
            <a:endParaRPr lang="en-US" dirty="0"/>
          </a:p>
        </p:txBody>
      </p:sp>
      <p:sp>
        <p:nvSpPr>
          <p:cNvPr id="3" name="Subtitle 2"/>
          <p:cNvSpPr>
            <a:spLocks noGrp="1"/>
          </p:cNvSpPr>
          <p:nvPr>
            <p:ph type="subTitle" idx="1"/>
          </p:nvPr>
        </p:nvSpPr>
        <p:spPr>
          <a:xfrm>
            <a:off x="152400" y="3124200"/>
            <a:ext cx="8763000" cy="2819400"/>
          </a:xfrm>
        </p:spPr>
        <p:txBody>
          <a:bodyPr>
            <a:normAutofit fontScale="55000" lnSpcReduction="20000"/>
          </a:bodyPr>
          <a:lstStyle/>
          <a:p>
            <a:pPr algn="ctr"/>
            <a:r>
              <a:rPr lang="en-US" dirty="0" smtClean="0">
                <a:solidFill>
                  <a:schemeClr val="tx1"/>
                </a:solidFill>
              </a:rPr>
              <a:t>A PAPER PRESENTED </a:t>
            </a:r>
          </a:p>
          <a:p>
            <a:pPr algn="ctr"/>
            <a:endParaRPr lang="en-US" dirty="0" smtClean="0">
              <a:solidFill>
                <a:schemeClr val="tx1"/>
              </a:solidFill>
            </a:endParaRPr>
          </a:p>
          <a:p>
            <a:pPr algn="ctr"/>
            <a:r>
              <a:rPr lang="en-US" dirty="0" smtClean="0">
                <a:solidFill>
                  <a:schemeClr val="tx1"/>
                </a:solidFill>
              </a:rPr>
              <a:t> BY</a:t>
            </a:r>
          </a:p>
          <a:p>
            <a:pPr algn="ctr"/>
            <a:r>
              <a:rPr lang="en-US" dirty="0" smtClean="0">
                <a:solidFill>
                  <a:schemeClr val="tx1"/>
                </a:solidFill>
              </a:rPr>
              <a:t>HEZEKIAH  OLU. OLUTOYE</a:t>
            </a:r>
          </a:p>
          <a:p>
            <a:pPr algn="ctr"/>
            <a:r>
              <a:rPr lang="en-US" dirty="0" smtClean="0">
                <a:solidFill>
                  <a:schemeClr val="tx1"/>
                </a:solidFill>
              </a:rPr>
              <a:t>B.Sc. Econs (Ife); M B A, Finance, (Ilorin); CPA</a:t>
            </a:r>
          </a:p>
          <a:p>
            <a:pPr algn="ctr"/>
            <a:r>
              <a:rPr lang="en-US" dirty="0" smtClean="0">
                <a:solidFill>
                  <a:schemeClr val="tx1"/>
                </a:solidFill>
              </a:rPr>
              <a:t>Pioneer Administrative Head, National Assembly Budget and Research Office (NABRO)</a:t>
            </a:r>
          </a:p>
          <a:p>
            <a:pPr algn="ctr"/>
            <a:endParaRPr lang="en-US" dirty="0" smtClean="0">
              <a:solidFill>
                <a:schemeClr val="tx1"/>
              </a:solidFill>
            </a:endParaRPr>
          </a:p>
          <a:p>
            <a:pPr algn="ctr"/>
            <a:endParaRPr lang="en-US" sz="4800" dirty="0" smtClean="0">
              <a:solidFill>
                <a:schemeClr val="tx1"/>
              </a:solidFill>
            </a:endParaRPr>
          </a:p>
          <a:p>
            <a:pPr algn="ctr"/>
            <a:endParaRPr lang="en-US" sz="4800" dirty="0">
              <a:solidFill>
                <a:schemeClr val="tx1"/>
              </a:solidFill>
            </a:endParaRPr>
          </a:p>
          <a:p>
            <a:pPr algn="ctr"/>
            <a:r>
              <a:rPr lang="en-US" sz="4800" dirty="0" smtClean="0">
                <a:solidFill>
                  <a:schemeClr val="tx1"/>
                </a:solidFill>
              </a:rPr>
              <a:t>November, 2014</a:t>
            </a:r>
            <a:endParaRPr lang="en-US" dirty="0" smtClean="0">
              <a:solidFill>
                <a:schemeClr val="tx1"/>
              </a:solidFill>
            </a:endParaRPr>
          </a:p>
        </p:txBody>
      </p:sp>
    </p:spTree>
    <p:extLst>
      <p:ext uri="{BB962C8B-B14F-4D97-AF65-F5344CB8AC3E}">
        <p14:creationId xmlns:p14="http://schemas.microsoft.com/office/powerpoint/2010/main" val="27964914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14400"/>
            <a:ext cx="9372600" cy="4788091"/>
          </a:xfrm>
        </p:spPr>
        <p:txBody>
          <a:bodyPr>
            <a:noAutofit/>
          </a:bodyPr>
          <a:lstStyle/>
          <a:p>
            <a:pPr>
              <a:buFont typeface="Wingdings" pitchFamily="2" charset="2"/>
              <a:buChar char="Ø"/>
            </a:pPr>
            <a:r>
              <a:rPr lang="en-US" sz="2400" dirty="0" smtClean="0"/>
              <a:t>The </a:t>
            </a:r>
            <a:r>
              <a:rPr lang="en-US" sz="2400" dirty="0"/>
              <a:t>revenue projections </a:t>
            </a:r>
            <a:r>
              <a:rPr lang="en-US" sz="2400" dirty="0" smtClean="0"/>
              <a:t>and the expenditure profile for the next three years are prepared as either Rolling plans or Medium Term Expenditure Framework and by constitution required to be approved even before the presentation of the yearly Budget which consist of just one year.</a:t>
            </a:r>
            <a:endParaRPr lang="en-US" sz="2400" dirty="0"/>
          </a:p>
          <a:p>
            <a:pPr>
              <a:buFont typeface="Wingdings" pitchFamily="2" charset="2"/>
              <a:buChar char="Ø"/>
            </a:pPr>
            <a:r>
              <a:rPr lang="en-US" sz="2400" dirty="0" smtClean="0"/>
              <a:t>Both </a:t>
            </a:r>
            <a:r>
              <a:rPr lang="en-US" sz="2400" dirty="0"/>
              <a:t>the expenditure and revenue are mere proposals which must be subjected to </a:t>
            </a:r>
            <a:r>
              <a:rPr lang="en-US" sz="2400" dirty="0" smtClean="0"/>
              <a:t>Parliamentary </a:t>
            </a:r>
            <a:r>
              <a:rPr lang="en-US" sz="2400" dirty="0"/>
              <a:t>scrutiny before they are passed into law.</a:t>
            </a:r>
          </a:p>
          <a:p>
            <a:pPr>
              <a:buFont typeface="Wingdings" pitchFamily="2" charset="2"/>
              <a:buChar char="Ø"/>
            </a:pPr>
            <a:r>
              <a:rPr lang="en-US" sz="2400" dirty="0"/>
              <a:t>In the United States of America which is the mother of Presidential system of budgeting, the proposal submitted by Government are seldom used as the Parliament has well instituted analytical office – the Congressional Budget Office (CBO) which provide a more superior proposal for use by the parliament in the consideration of the </a:t>
            </a:r>
            <a:r>
              <a:rPr lang="en-US" sz="2400" dirty="0" smtClean="0"/>
              <a:t>budget.</a:t>
            </a:r>
          </a:p>
          <a:p>
            <a:pPr marL="109728" indent="0">
              <a:buNone/>
            </a:pPr>
            <a:endParaRPr lang="en-US" sz="2400" dirty="0"/>
          </a:p>
        </p:txBody>
      </p:sp>
      <p:sp>
        <p:nvSpPr>
          <p:cNvPr id="3" name="Title 2"/>
          <p:cNvSpPr>
            <a:spLocks noGrp="1"/>
          </p:cNvSpPr>
          <p:nvPr>
            <p:ph type="title"/>
          </p:nvPr>
        </p:nvSpPr>
        <p:spPr>
          <a:xfrm>
            <a:off x="685800" y="274638"/>
            <a:ext cx="8001000" cy="639762"/>
          </a:xfrm>
        </p:spPr>
        <p:txBody>
          <a:bodyPr>
            <a:normAutofit/>
          </a:bodyPr>
          <a:lstStyle/>
          <a:p>
            <a:pPr algn="ctr"/>
            <a:r>
              <a:rPr lang="en-US" sz="3200" dirty="0"/>
              <a:t>Presidential System of </a:t>
            </a:r>
            <a:r>
              <a:rPr lang="en-US" sz="3200" dirty="0" smtClean="0"/>
              <a:t>Budgeting 5</a:t>
            </a:r>
            <a:endParaRPr lang="en-US" sz="3200" dirty="0"/>
          </a:p>
        </p:txBody>
      </p:sp>
    </p:spTree>
    <p:extLst>
      <p:ext uri="{BB962C8B-B14F-4D97-AF65-F5344CB8AC3E}">
        <p14:creationId xmlns:p14="http://schemas.microsoft.com/office/powerpoint/2010/main" val="40543404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066800"/>
            <a:ext cx="8991600" cy="4940491"/>
          </a:xfrm>
        </p:spPr>
        <p:txBody>
          <a:bodyPr>
            <a:noAutofit/>
          </a:bodyPr>
          <a:lstStyle/>
          <a:p>
            <a:pPr>
              <a:buFont typeface="Wingdings" pitchFamily="2" charset="2"/>
              <a:buChar char="Ø"/>
            </a:pPr>
            <a:r>
              <a:rPr lang="en-US" sz="2400" dirty="0" smtClean="0"/>
              <a:t>The various Committee submits their recommendations to the Appropriations Committee who in turn will consider the available revenue as determined after scrutiny by the relevant Committee(s) to come up with budget recommendations for each MDAs</a:t>
            </a:r>
          </a:p>
          <a:p>
            <a:pPr>
              <a:buFont typeface="Wingdings" pitchFamily="2" charset="2"/>
              <a:buChar char="Ø"/>
            </a:pPr>
            <a:r>
              <a:rPr lang="en-US" sz="2400" dirty="0" smtClean="0"/>
              <a:t>The recommendation of the appropriation Committee is thereafter subjected to further scrutiny at plenary where the Committee of Supply (Committee of the whole that is considering the Money Bill) makes final amendment to the various allocations one after the other.</a:t>
            </a:r>
          </a:p>
          <a:p>
            <a:pPr>
              <a:buFont typeface="Wingdings" pitchFamily="2" charset="2"/>
              <a:buChar char="Ø"/>
            </a:pPr>
            <a:r>
              <a:rPr lang="en-US" sz="2400" dirty="0" smtClean="0"/>
              <a:t>The approved allocations are then prepared neatly and forwarded to the other chamber and vice versa.</a:t>
            </a:r>
          </a:p>
        </p:txBody>
      </p:sp>
      <p:sp>
        <p:nvSpPr>
          <p:cNvPr id="3" name="Title 2"/>
          <p:cNvSpPr>
            <a:spLocks noGrp="1"/>
          </p:cNvSpPr>
          <p:nvPr>
            <p:ph type="title"/>
          </p:nvPr>
        </p:nvSpPr>
        <p:spPr/>
        <p:txBody>
          <a:bodyPr>
            <a:normAutofit/>
          </a:bodyPr>
          <a:lstStyle/>
          <a:p>
            <a:pPr algn="ctr"/>
            <a:r>
              <a:rPr lang="en-US" sz="3200" dirty="0"/>
              <a:t>Presidential System of Budgeting </a:t>
            </a:r>
            <a:r>
              <a:rPr lang="en-US" sz="3200" dirty="0" smtClean="0"/>
              <a:t>6</a:t>
            </a:r>
            <a:endParaRPr lang="en-US" sz="3200" dirty="0"/>
          </a:p>
        </p:txBody>
      </p:sp>
    </p:spTree>
    <p:extLst>
      <p:ext uri="{BB962C8B-B14F-4D97-AF65-F5344CB8AC3E}">
        <p14:creationId xmlns:p14="http://schemas.microsoft.com/office/powerpoint/2010/main" val="25328338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447800"/>
            <a:ext cx="9067800" cy="4559491"/>
          </a:xfrm>
        </p:spPr>
        <p:txBody>
          <a:bodyPr>
            <a:noAutofit/>
          </a:bodyPr>
          <a:lstStyle/>
          <a:p>
            <a:pPr>
              <a:buFont typeface="Wingdings" pitchFamily="2" charset="2"/>
              <a:buChar char="Ø"/>
            </a:pPr>
            <a:r>
              <a:rPr lang="en-US" sz="2400" dirty="0"/>
              <a:t>The two leaders of the bi-cameral legislature then set up equal number of Harmonisation Committee to review ONLY the areas of differences in the passed budget and come up with a joint recommendation on such for the consideration of both Chambers separately</a:t>
            </a:r>
            <a:r>
              <a:rPr lang="en-US" sz="2400" dirty="0" smtClean="0"/>
              <a:t>.</a:t>
            </a:r>
          </a:p>
          <a:p>
            <a:pPr>
              <a:buFont typeface="Wingdings" pitchFamily="2" charset="2"/>
              <a:buChar char="Ø"/>
            </a:pPr>
            <a:r>
              <a:rPr lang="en-US" sz="2400" dirty="0" smtClean="0"/>
              <a:t>Where </a:t>
            </a:r>
            <a:r>
              <a:rPr lang="en-US" sz="2400" dirty="0"/>
              <a:t>they could not reach a consensus, there will be a joint sitting of both Chambers to consider the area of contention and each member – Senator or Representative is </a:t>
            </a:r>
            <a:r>
              <a:rPr lang="en-US" sz="2400" dirty="0" smtClean="0"/>
              <a:t>entitled </a:t>
            </a:r>
            <a:r>
              <a:rPr lang="en-US" sz="2400" dirty="0"/>
              <a:t>to one vote to </a:t>
            </a:r>
            <a:r>
              <a:rPr lang="en-US" sz="2400" dirty="0" smtClean="0"/>
              <a:t>make the </a:t>
            </a:r>
            <a:r>
              <a:rPr lang="en-US" sz="2400" dirty="0"/>
              <a:t>decision.</a:t>
            </a:r>
          </a:p>
          <a:p>
            <a:pPr>
              <a:buFont typeface="Wingdings" pitchFamily="2" charset="2"/>
              <a:buChar char="Ø"/>
            </a:pPr>
            <a:r>
              <a:rPr lang="en-US" sz="2400" dirty="0"/>
              <a:t>This why the House of Representatives which is larger in number has an upper edge in budget matters</a:t>
            </a:r>
            <a:r>
              <a:rPr lang="en-US" sz="2400" dirty="0" smtClean="0"/>
              <a:t>.</a:t>
            </a:r>
            <a:endParaRPr lang="en-US" sz="2400" dirty="0"/>
          </a:p>
        </p:txBody>
      </p:sp>
      <p:sp>
        <p:nvSpPr>
          <p:cNvPr id="3" name="Title 2"/>
          <p:cNvSpPr>
            <a:spLocks noGrp="1"/>
          </p:cNvSpPr>
          <p:nvPr>
            <p:ph type="title"/>
          </p:nvPr>
        </p:nvSpPr>
        <p:spPr/>
        <p:txBody>
          <a:bodyPr>
            <a:normAutofit/>
          </a:bodyPr>
          <a:lstStyle/>
          <a:p>
            <a:pPr algn="ctr"/>
            <a:r>
              <a:rPr lang="en-US" sz="3200" dirty="0"/>
              <a:t>Presidential System of Budgeting </a:t>
            </a:r>
            <a:r>
              <a:rPr lang="en-US" sz="3200" dirty="0" smtClean="0"/>
              <a:t>7</a:t>
            </a:r>
            <a:endParaRPr lang="en-US" sz="3200" dirty="0"/>
          </a:p>
        </p:txBody>
      </p:sp>
    </p:spTree>
    <p:extLst>
      <p:ext uri="{BB962C8B-B14F-4D97-AF65-F5344CB8AC3E}">
        <p14:creationId xmlns:p14="http://schemas.microsoft.com/office/powerpoint/2010/main" val="36958464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buFont typeface="Wingdings" pitchFamily="2" charset="2"/>
              <a:buChar char="Ø"/>
            </a:pPr>
            <a:r>
              <a:rPr lang="en-US" sz="2800" dirty="0"/>
              <a:t>The harmonised budget is thereafter forwarded to the President for assent to make it a law.</a:t>
            </a:r>
          </a:p>
          <a:p>
            <a:pPr>
              <a:buFont typeface="Wingdings" pitchFamily="2" charset="2"/>
              <a:buChar char="Ø"/>
            </a:pPr>
            <a:r>
              <a:rPr lang="en-US" sz="2800" dirty="0"/>
              <a:t>Where he withhold his assent, the parliament can overturn the veto after thirty working days at a joint sitting.</a:t>
            </a:r>
          </a:p>
          <a:p>
            <a:pPr>
              <a:buFont typeface="Wingdings" pitchFamily="2" charset="2"/>
              <a:buChar char="Ø"/>
            </a:pPr>
            <a:r>
              <a:rPr lang="en-US" sz="2800" dirty="0"/>
              <a:t>This process differ slightly from country to country based on the provisions of their </a:t>
            </a:r>
            <a:r>
              <a:rPr lang="en-US" sz="2800" dirty="0" smtClean="0"/>
              <a:t>Constitution</a:t>
            </a:r>
          </a:p>
          <a:p>
            <a:pPr>
              <a:buFont typeface="Wingdings" pitchFamily="2" charset="2"/>
              <a:buChar char="Ø"/>
            </a:pPr>
            <a:r>
              <a:rPr lang="en-US" sz="2800" dirty="0" smtClean="0"/>
              <a:t>The time of approval also varies from country to country based on their constitutional provisions.</a:t>
            </a:r>
          </a:p>
          <a:p>
            <a:pPr>
              <a:buFont typeface="Wingdings" pitchFamily="2" charset="2"/>
              <a:buChar char="Ø"/>
            </a:pPr>
            <a:endParaRPr lang="en-US" sz="2800" dirty="0"/>
          </a:p>
          <a:p>
            <a:pPr marL="109728" indent="0">
              <a:buNone/>
            </a:pPr>
            <a:endParaRPr lang="en-US" dirty="0"/>
          </a:p>
        </p:txBody>
      </p:sp>
      <p:sp>
        <p:nvSpPr>
          <p:cNvPr id="3" name="Title 2"/>
          <p:cNvSpPr>
            <a:spLocks noGrp="1"/>
          </p:cNvSpPr>
          <p:nvPr>
            <p:ph type="title"/>
          </p:nvPr>
        </p:nvSpPr>
        <p:spPr/>
        <p:txBody>
          <a:bodyPr>
            <a:normAutofit/>
          </a:bodyPr>
          <a:lstStyle/>
          <a:p>
            <a:pPr algn="ctr"/>
            <a:r>
              <a:rPr lang="en-US" sz="3200" dirty="0"/>
              <a:t>Presidential System of Budgeting </a:t>
            </a:r>
            <a:r>
              <a:rPr lang="en-US" sz="3200" dirty="0" smtClean="0"/>
              <a:t>8</a:t>
            </a:r>
            <a:endParaRPr lang="en-US" sz="3200" dirty="0"/>
          </a:p>
        </p:txBody>
      </p:sp>
    </p:spTree>
    <p:extLst>
      <p:ext uri="{BB962C8B-B14F-4D97-AF65-F5344CB8AC3E}">
        <p14:creationId xmlns:p14="http://schemas.microsoft.com/office/powerpoint/2010/main" val="31666984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838200"/>
            <a:ext cx="9067800" cy="5169091"/>
          </a:xfrm>
        </p:spPr>
        <p:txBody>
          <a:bodyPr>
            <a:noAutofit/>
          </a:bodyPr>
          <a:lstStyle/>
          <a:p>
            <a:pPr>
              <a:buFont typeface="Wingdings" pitchFamily="2" charset="2"/>
              <a:buChar char="v"/>
            </a:pPr>
            <a:r>
              <a:rPr lang="en-US" sz="2400" dirty="0" smtClean="0"/>
              <a:t>There is a contrast between the Presidential and Parliamentary system of budgeting. In a Parliamentary Budgeting the Executive controls the budget through the </a:t>
            </a:r>
            <a:r>
              <a:rPr lang="en-US" sz="2400" dirty="0"/>
              <a:t>Chancellor of the </a:t>
            </a:r>
            <a:r>
              <a:rPr lang="en-US" sz="2400" dirty="0" smtClean="0"/>
              <a:t>Exchequer and his Secretary</a:t>
            </a:r>
          </a:p>
          <a:p>
            <a:pPr>
              <a:buFont typeface="Wingdings" pitchFamily="2" charset="2"/>
              <a:buChar char="v"/>
            </a:pPr>
            <a:r>
              <a:rPr lang="en-US" sz="2400" dirty="0" smtClean="0"/>
              <a:t>The </a:t>
            </a:r>
            <a:r>
              <a:rPr lang="en-US" sz="2400" dirty="0"/>
              <a:t>Budget, or Financial Statement, is a statement made to the House of Commons by the Chancellor of the Exchequer on the nation’s finances and the Government’s proposals for changes to taxation. The Budget also includes forecasts for the economy by the Office for Budget Responsibility (OBR</a:t>
            </a:r>
            <a:r>
              <a:rPr lang="en-US" sz="2400" dirty="0" smtClean="0"/>
              <a:t>).</a:t>
            </a:r>
            <a:r>
              <a:rPr lang="en-US" sz="2400" dirty="0"/>
              <a:t> </a:t>
            </a:r>
            <a:endParaRPr lang="en-US" sz="2400" dirty="0" smtClean="0"/>
          </a:p>
          <a:p>
            <a:pPr>
              <a:buFont typeface="Wingdings" pitchFamily="2" charset="2"/>
              <a:buChar char="v"/>
            </a:pPr>
            <a:r>
              <a:rPr lang="en-US" sz="2400" dirty="0" smtClean="0"/>
              <a:t>The </a:t>
            </a:r>
            <a:r>
              <a:rPr lang="en-US" sz="2400" dirty="0"/>
              <a:t>Annual Budget Statement delivered in Parliament contains all the </a:t>
            </a:r>
            <a:r>
              <a:rPr lang="en-US" sz="2400" dirty="0" smtClean="0"/>
              <a:t>revenue legislation </a:t>
            </a:r>
            <a:r>
              <a:rPr lang="en-US" sz="2400" dirty="0"/>
              <a:t>for the year, along with a few spending plans that reflect </a:t>
            </a:r>
            <a:r>
              <a:rPr lang="en-US" sz="2400" dirty="0" smtClean="0"/>
              <a:t>government priorities.</a:t>
            </a:r>
          </a:p>
          <a:p>
            <a:r>
              <a:rPr lang="en-US" sz="2400" dirty="0"/>
              <a:t> </a:t>
            </a:r>
          </a:p>
          <a:p>
            <a:pPr marL="109728" indent="0">
              <a:buNone/>
            </a:pPr>
            <a:endParaRPr lang="en-US" sz="2400" dirty="0"/>
          </a:p>
        </p:txBody>
      </p:sp>
      <p:sp>
        <p:nvSpPr>
          <p:cNvPr id="3" name="Title 2"/>
          <p:cNvSpPr>
            <a:spLocks noGrp="1"/>
          </p:cNvSpPr>
          <p:nvPr>
            <p:ph type="title"/>
          </p:nvPr>
        </p:nvSpPr>
        <p:spPr>
          <a:xfrm>
            <a:off x="685800" y="274638"/>
            <a:ext cx="8001000" cy="639762"/>
          </a:xfrm>
        </p:spPr>
        <p:txBody>
          <a:bodyPr>
            <a:normAutofit/>
          </a:bodyPr>
          <a:lstStyle/>
          <a:p>
            <a:pPr algn="ctr"/>
            <a:r>
              <a:rPr lang="en-US" sz="3200" dirty="0" smtClean="0"/>
              <a:t>Parliamentary system of Budgeting 1</a:t>
            </a:r>
            <a:endParaRPr lang="en-US" sz="3200" dirty="0"/>
          </a:p>
        </p:txBody>
      </p:sp>
    </p:spTree>
    <p:extLst>
      <p:ext uri="{BB962C8B-B14F-4D97-AF65-F5344CB8AC3E}">
        <p14:creationId xmlns:p14="http://schemas.microsoft.com/office/powerpoint/2010/main" val="15441913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066800"/>
            <a:ext cx="9144000" cy="4940491"/>
          </a:xfrm>
        </p:spPr>
        <p:txBody>
          <a:bodyPr>
            <a:noAutofit/>
          </a:bodyPr>
          <a:lstStyle/>
          <a:p>
            <a:r>
              <a:rPr lang="en-US" sz="2400" dirty="0"/>
              <a:t>the Spending Reviews then allocate discretionary </a:t>
            </a:r>
            <a:r>
              <a:rPr lang="en-US" sz="2400" dirty="0" smtClean="0"/>
              <a:t>spending among </a:t>
            </a:r>
            <a:r>
              <a:rPr lang="en-US" sz="2400" dirty="0"/>
              <a:t>government departments.</a:t>
            </a:r>
            <a:endParaRPr lang="en-US" sz="2400" dirty="0" smtClean="0"/>
          </a:p>
          <a:p>
            <a:pPr>
              <a:buFont typeface="Wingdings" pitchFamily="2" charset="2"/>
              <a:buChar char="v"/>
            </a:pPr>
            <a:r>
              <a:rPr lang="en-US" sz="2400" dirty="0" smtClean="0"/>
              <a:t>At </a:t>
            </a:r>
            <a:r>
              <a:rPr lang="en-US" sz="2400" dirty="0"/>
              <a:t>the Parliament, the Chancellor of the Exchequer delivers his Budget statement to Members of Parliament in the House of Commons.</a:t>
            </a:r>
          </a:p>
          <a:p>
            <a:pPr>
              <a:buFont typeface="Wingdings" pitchFamily="2" charset="2"/>
              <a:buChar char="v"/>
            </a:pPr>
            <a:r>
              <a:rPr lang="en-US" sz="2400" dirty="0"/>
              <a:t> The first part of the statement typically begins with a review of the nation's finances and the economic situation. The statement then moves on to proposals for </a:t>
            </a:r>
            <a:r>
              <a:rPr lang="en-US" sz="2400" dirty="0" smtClean="0"/>
              <a:t>taxation.</a:t>
            </a:r>
          </a:p>
          <a:p>
            <a:pPr>
              <a:buFont typeface="Wingdings" pitchFamily="2" charset="2"/>
              <a:buChar char="v"/>
            </a:pPr>
            <a:r>
              <a:rPr lang="en-US" sz="2400" dirty="0" smtClean="0"/>
              <a:t>The </a:t>
            </a:r>
            <a:r>
              <a:rPr lang="en-US" sz="2400" dirty="0"/>
              <a:t>power to make </a:t>
            </a:r>
            <a:r>
              <a:rPr lang="en-US" sz="2400" dirty="0" smtClean="0"/>
              <a:t>tax </a:t>
            </a:r>
            <a:r>
              <a:rPr lang="en-US" sz="2400" dirty="0"/>
              <a:t>changes on an interim basis, before the Finance Bill is passed, comes from the House of Commons approving a motion for the provisional collection of these taxes</a:t>
            </a:r>
            <a:r>
              <a:rPr lang="en-US" sz="2400" dirty="0" smtClean="0"/>
              <a:t>.</a:t>
            </a:r>
          </a:p>
          <a:p>
            <a:pPr>
              <a:buFont typeface="Wingdings" pitchFamily="2" charset="2"/>
              <a:buChar char="v"/>
            </a:pPr>
            <a:endParaRPr lang="en-US" sz="2400" dirty="0"/>
          </a:p>
          <a:p>
            <a:pPr marL="109728" indent="0">
              <a:buNone/>
            </a:pPr>
            <a:r>
              <a:rPr lang="en-US" sz="2400" dirty="0"/>
              <a:t> </a:t>
            </a:r>
          </a:p>
          <a:p>
            <a:pPr marL="109728" indent="0">
              <a:buNone/>
            </a:pPr>
            <a:endParaRPr lang="en-US" sz="2400" dirty="0"/>
          </a:p>
          <a:p>
            <a:pPr>
              <a:buFont typeface="Wingdings" pitchFamily="2" charset="2"/>
              <a:buChar char="v"/>
            </a:pPr>
            <a:endParaRPr lang="en-US" sz="2400" dirty="0"/>
          </a:p>
          <a:p>
            <a:pPr marL="109728" indent="0">
              <a:buNone/>
            </a:pPr>
            <a:endParaRPr lang="en-US" sz="2400" dirty="0"/>
          </a:p>
        </p:txBody>
      </p:sp>
      <p:sp>
        <p:nvSpPr>
          <p:cNvPr id="3" name="Title 2"/>
          <p:cNvSpPr>
            <a:spLocks noGrp="1"/>
          </p:cNvSpPr>
          <p:nvPr>
            <p:ph type="title"/>
          </p:nvPr>
        </p:nvSpPr>
        <p:spPr/>
        <p:txBody>
          <a:bodyPr>
            <a:normAutofit/>
          </a:bodyPr>
          <a:lstStyle/>
          <a:p>
            <a:pPr algn="ctr"/>
            <a:r>
              <a:rPr lang="en-US" sz="3200" dirty="0"/>
              <a:t>Parliamentary system of Budgeting </a:t>
            </a:r>
            <a:r>
              <a:rPr lang="en-US" sz="3200" dirty="0" smtClean="0"/>
              <a:t>2</a:t>
            </a:r>
            <a:endParaRPr lang="en-US" sz="3200" dirty="0"/>
          </a:p>
        </p:txBody>
      </p:sp>
    </p:spTree>
    <p:extLst>
      <p:ext uri="{BB962C8B-B14F-4D97-AF65-F5344CB8AC3E}">
        <p14:creationId xmlns:p14="http://schemas.microsoft.com/office/powerpoint/2010/main" val="38807595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Font typeface="Wingdings" pitchFamily="2" charset="2"/>
              <a:buChar char="v"/>
            </a:pPr>
            <a:r>
              <a:rPr lang="en-US" sz="2800" dirty="0"/>
              <a:t>After the Chancellor finishes his speech but before the Leader of the Opposition responds, the Chairman of Ways and Means puts a single motion to the Commons asking for agreement to these changes.</a:t>
            </a:r>
          </a:p>
          <a:p>
            <a:pPr>
              <a:buFont typeface="Wingdings" pitchFamily="2" charset="2"/>
              <a:buChar char="v"/>
            </a:pPr>
            <a:r>
              <a:rPr lang="en-US" sz="2800" dirty="0"/>
              <a:t>In essence the submission of the Chancellor of the Exchequer is automatically </a:t>
            </a:r>
            <a:r>
              <a:rPr lang="en-US" sz="2800" dirty="0" smtClean="0"/>
              <a:t>approved</a:t>
            </a:r>
          </a:p>
          <a:p>
            <a:pPr>
              <a:buFont typeface="Wingdings" pitchFamily="2" charset="2"/>
              <a:buChar char="v"/>
            </a:pPr>
            <a:r>
              <a:rPr lang="en-US" dirty="0" smtClean="0"/>
              <a:t>Debates </a:t>
            </a:r>
            <a:r>
              <a:rPr lang="en-US" dirty="0"/>
              <a:t>on the Budget </a:t>
            </a:r>
            <a:r>
              <a:rPr lang="en-US" dirty="0" smtClean="0"/>
              <a:t>Resolutions (</a:t>
            </a:r>
            <a:r>
              <a:rPr lang="en-US" dirty="0"/>
              <a:t>tax measures announced in the </a:t>
            </a:r>
            <a:r>
              <a:rPr lang="en-US" dirty="0" smtClean="0"/>
              <a:t>Budget) takes place shortly after the approval and it is led traditionally </a:t>
            </a:r>
            <a:r>
              <a:rPr lang="en-US" dirty="0"/>
              <a:t>the Leader of the </a:t>
            </a:r>
            <a:r>
              <a:rPr lang="en-US" dirty="0" smtClean="0"/>
              <a:t>Opposition</a:t>
            </a:r>
          </a:p>
          <a:p>
            <a:pPr>
              <a:buFont typeface="Wingdings" pitchFamily="2" charset="2"/>
              <a:buChar char="v"/>
            </a:pPr>
            <a:r>
              <a:rPr lang="en-US" dirty="0"/>
              <a:t>Each day of debate covers a different policy area such as health, education and defence</a:t>
            </a:r>
          </a:p>
          <a:p>
            <a:pPr>
              <a:buFont typeface="Wingdings" pitchFamily="2" charset="2"/>
              <a:buChar char="v"/>
            </a:pPr>
            <a:endParaRPr lang="en-US" dirty="0"/>
          </a:p>
        </p:txBody>
      </p:sp>
      <p:sp>
        <p:nvSpPr>
          <p:cNvPr id="3" name="Title 2"/>
          <p:cNvSpPr>
            <a:spLocks noGrp="1"/>
          </p:cNvSpPr>
          <p:nvPr>
            <p:ph type="title"/>
          </p:nvPr>
        </p:nvSpPr>
        <p:spPr/>
        <p:txBody>
          <a:bodyPr>
            <a:normAutofit/>
          </a:bodyPr>
          <a:lstStyle/>
          <a:p>
            <a:r>
              <a:rPr lang="en-US" sz="3200" dirty="0"/>
              <a:t>Parliamentary system of Budgeting </a:t>
            </a:r>
            <a:r>
              <a:rPr lang="en-US" sz="3200" dirty="0" smtClean="0"/>
              <a:t>3</a:t>
            </a:r>
            <a:endParaRPr lang="en-US" sz="3200" dirty="0"/>
          </a:p>
        </p:txBody>
      </p:sp>
    </p:spTree>
    <p:extLst>
      <p:ext uri="{BB962C8B-B14F-4D97-AF65-F5344CB8AC3E}">
        <p14:creationId xmlns:p14="http://schemas.microsoft.com/office/powerpoint/2010/main" val="5295277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buFont typeface="Wingdings" pitchFamily="2" charset="2"/>
              <a:buChar char="v"/>
            </a:pPr>
            <a:r>
              <a:rPr lang="en-US" dirty="0" smtClean="0"/>
              <a:t>There is a shadow Chancellor who represents the majority party and he makes </a:t>
            </a:r>
            <a:r>
              <a:rPr lang="en-US" dirty="0"/>
              <a:t>his response the day after the Budget statement during the Budget debates</a:t>
            </a:r>
            <a:r>
              <a:rPr lang="en-US" dirty="0" smtClean="0"/>
              <a:t>.</a:t>
            </a:r>
          </a:p>
          <a:p>
            <a:pPr>
              <a:buFont typeface="Wingdings" pitchFamily="2" charset="2"/>
              <a:buChar char="v"/>
            </a:pPr>
            <a:r>
              <a:rPr lang="en-US" dirty="0"/>
              <a:t>Budget Resolutions can come into effect immediately if the House of Commons agrees to them at the end of the four days of debate but they require the Finance Bill to give them permanent legal </a:t>
            </a:r>
            <a:r>
              <a:rPr lang="en-US" dirty="0" smtClean="0"/>
              <a:t>effect</a:t>
            </a:r>
          </a:p>
          <a:p>
            <a:pPr>
              <a:buFont typeface="Wingdings" pitchFamily="2" charset="2"/>
              <a:buChar char="v"/>
            </a:pPr>
            <a:r>
              <a:rPr lang="en-US" dirty="0"/>
              <a:t>A new Finance Bill is presented to Parliament each year, it enacts the proposals for taxation made by the Chancellor of the Exchequer in his Budget statement and brings them into law.</a:t>
            </a:r>
          </a:p>
          <a:p>
            <a:pPr>
              <a:buFont typeface="Wingdings" pitchFamily="2" charset="2"/>
              <a:buChar char="v"/>
            </a:pPr>
            <a:r>
              <a:rPr lang="en-US" dirty="0" smtClean="0"/>
              <a:t>The </a:t>
            </a:r>
            <a:r>
              <a:rPr lang="en-US" dirty="0"/>
              <a:t>Finance Bill </a:t>
            </a:r>
            <a:r>
              <a:rPr lang="en-US" dirty="0" smtClean="0"/>
              <a:t>is passed </a:t>
            </a:r>
            <a:r>
              <a:rPr lang="en-US" dirty="0"/>
              <a:t>through Parliament in the same way as any other bill</a:t>
            </a:r>
            <a:endParaRPr lang="en-US" dirty="0" smtClean="0"/>
          </a:p>
          <a:p>
            <a:pPr marL="109728" indent="0">
              <a:buNone/>
            </a:pPr>
            <a:endParaRPr lang="en-US" dirty="0"/>
          </a:p>
          <a:p>
            <a:pPr marL="109728" indent="0">
              <a:buNone/>
            </a:pPr>
            <a:endParaRPr lang="en-US" dirty="0"/>
          </a:p>
        </p:txBody>
      </p:sp>
      <p:sp>
        <p:nvSpPr>
          <p:cNvPr id="3" name="Title 2"/>
          <p:cNvSpPr>
            <a:spLocks noGrp="1"/>
          </p:cNvSpPr>
          <p:nvPr>
            <p:ph type="title"/>
          </p:nvPr>
        </p:nvSpPr>
        <p:spPr/>
        <p:txBody>
          <a:bodyPr>
            <a:normAutofit/>
          </a:bodyPr>
          <a:lstStyle/>
          <a:p>
            <a:pPr algn="ctr"/>
            <a:r>
              <a:rPr lang="en-US" sz="3200" dirty="0"/>
              <a:t>Parliamentary system of Budgeting </a:t>
            </a:r>
            <a:r>
              <a:rPr lang="en-US" sz="3200" dirty="0" smtClean="0"/>
              <a:t>4</a:t>
            </a:r>
            <a:endParaRPr lang="en-US" sz="3200" dirty="0"/>
          </a:p>
        </p:txBody>
      </p:sp>
    </p:spTree>
    <p:extLst>
      <p:ext uri="{BB962C8B-B14F-4D97-AF65-F5344CB8AC3E}">
        <p14:creationId xmlns:p14="http://schemas.microsoft.com/office/powerpoint/2010/main" val="23281475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143000"/>
            <a:ext cx="8382000" cy="4864291"/>
          </a:xfrm>
        </p:spPr>
        <p:txBody>
          <a:bodyPr>
            <a:normAutofit fontScale="92500" lnSpcReduction="10000"/>
          </a:bodyPr>
          <a:lstStyle/>
          <a:p>
            <a:pPr>
              <a:buFont typeface="Wingdings" pitchFamily="2" charset="2"/>
              <a:buChar char="v"/>
            </a:pPr>
            <a:r>
              <a:rPr lang="en-US" dirty="0"/>
              <a:t>The House of Lords has a limited role in respect of Finance </a:t>
            </a:r>
            <a:r>
              <a:rPr lang="en-US" dirty="0" smtClean="0"/>
              <a:t>Bills as the </a:t>
            </a:r>
            <a:r>
              <a:rPr lang="en-US" dirty="0"/>
              <a:t>House of Commons has the sole right to initiate and amend bills whose main purpose is to levy taxes or authorise </a:t>
            </a:r>
            <a:r>
              <a:rPr lang="en-US" dirty="0" smtClean="0"/>
              <a:t>expenditure.</a:t>
            </a:r>
          </a:p>
          <a:p>
            <a:pPr>
              <a:buFont typeface="Wingdings" pitchFamily="2" charset="2"/>
              <a:buChar char="v"/>
            </a:pPr>
            <a:r>
              <a:rPr lang="en-US" dirty="0" smtClean="0"/>
              <a:t>The </a:t>
            </a:r>
            <a:r>
              <a:rPr lang="en-US" dirty="0"/>
              <a:t>House of Lords will have a second reading debate on the Finance Bill but they will not consider the Bill clause by clause and will not amend the Bill</a:t>
            </a:r>
            <a:r>
              <a:rPr lang="en-US" dirty="0" smtClean="0"/>
              <a:t>.</a:t>
            </a:r>
          </a:p>
          <a:p>
            <a:pPr>
              <a:buFont typeface="Wingdings" pitchFamily="2" charset="2"/>
              <a:buChar char="v"/>
            </a:pPr>
            <a:r>
              <a:rPr lang="en-US" dirty="0"/>
              <a:t>The scrutiny of budget is done at the House of  by the Commons Treasury Select Committee which is a cross-party committee of Members of Parliament whose role is to scrutinize the work of the Treasury.</a:t>
            </a:r>
          </a:p>
          <a:p>
            <a:pPr>
              <a:buFont typeface="Wingdings" pitchFamily="2" charset="2"/>
              <a:buChar char="v"/>
            </a:pPr>
            <a:endParaRPr lang="en-US" dirty="0"/>
          </a:p>
        </p:txBody>
      </p:sp>
      <p:sp>
        <p:nvSpPr>
          <p:cNvPr id="3" name="Title 2"/>
          <p:cNvSpPr>
            <a:spLocks noGrp="1"/>
          </p:cNvSpPr>
          <p:nvPr>
            <p:ph type="title"/>
          </p:nvPr>
        </p:nvSpPr>
        <p:spPr/>
        <p:txBody>
          <a:bodyPr>
            <a:normAutofit/>
          </a:bodyPr>
          <a:lstStyle/>
          <a:p>
            <a:pPr algn="ctr"/>
            <a:r>
              <a:rPr lang="en-US" sz="3200" dirty="0"/>
              <a:t>Parliamentary system of Budgeting </a:t>
            </a:r>
            <a:r>
              <a:rPr lang="en-US" sz="3200" dirty="0" smtClean="0"/>
              <a:t>5</a:t>
            </a:r>
            <a:endParaRPr lang="en-US" sz="3200" dirty="0"/>
          </a:p>
        </p:txBody>
      </p:sp>
    </p:spTree>
    <p:extLst>
      <p:ext uri="{BB962C8B-B14F-4D97-AF65-F5344CB8AC3E}">
        <p14:creationId xmlns:p14="http://schemas.microsoft.com/office/powerpoint/2010/main" val="16541283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95400"/>
            <a:ext cx="8915400" cy="4711891"/>
          </a:xfrm>
        </p:spPr>
        <p:txBody>
          <a:bodyPr>
            <a:normAutofit fontScale="77500" lnSpcReduction="20000"/>
          </a:bodyPr>
          <a:lstStyle/>
          <a:p>
            <a:pPr>
              <a:buFont typeface="Wingdings" pitchFamily="2" charset="2"/>
              <a:buChar char="v"/>
            </a:pPr>
            <a:r>
              <a:rPr lang="en-US" dirty="0" smtClean="0"/>
              <a:t>The Treasury Select </a:t>
            </a:r>
            <a:r>
              <a:rPr lang="en-US" dirty="0"/>
              <a:t>Committee conducts </a:t>
            </a:r>
            <a:r>
              <a:rPr lang="en-US" dirty="0" smtClean="0"/>
              <a:t>inquiries </a:t>
            </a:r>
            <a:r>
              <a:rPr lang="en-US" dirty="0"/>
              <a:t>into the Government’s proposals, gathering evidence from expert witnesses and publishing a report with its conclusions and </a:t>
            </a:r>
            <a:r>
              <a:rPr lang="en-US" dirty="0" smtClean="0"/>
              <a:t>recommendations.</a:t>
            </a:r>
          </a:p>
          <a:p>
            <a:pPr>
              <a:buFont typeface="Wingdings" pitchFamily="2" charset="2"/>
              <a:buChar char="v"/>
            </a:pPr>
            <a:r>
              <a:rPr lang="en-US" dirty="0" smtClean="0"/>
              <a:t>The </a:t>
            </a:r>
            <a:r>
              <a:rPr lang="en-US" dirty="0"/>
              <a:t>Government then produces a report in response to the Committee’s findings, often with a contribution from the Office for Budget Responsibility (OBR</a:t>
            </a:r>
            <a:r>
              <a:rPr lang="en-US" dirty="0" smtClean="0"/>
              <a:t>).</a:t>
            </a:r>
          </a:p>
          <a:p>
            <a:pPr>
              <a:buFont typeface="Wingdings" pitchFamily="2" charset="2"/>
              <a:buChar char="v"/>
            </a:pPr>
            <a:r>
              <a:rPr lang="en-US" dirty="0" smtClean="0"/>
              <a:t>The </a:t>
            </a:r>
            <a:r>
              <a:rPr lang="en-US" dirty="0"/>
              <a:t>House of Lords Economic Affairs Sub-Committee examines selected aspects of the Finance Bill, including tax administration, clarification and </a:t>
            </a:r>
            <a:r>
              <a:rPr lang="en-US" dirty="0" smtClean="0"/>
              <a:t>simplification.</a:t>
            </a:r>
          </a:p>
          <a:p>
            <a:pPr>
              <a:buFont typeface="Wingdings" pitchFamily="2" charset="2"/>
              <a:buChar char="v"/>
            </a:pPr>
            <a:r>
              <a:rPr lang="en-US" dirty="0" smtClean="0"/>
              <a:t>In essence the chancellor of the Exchequer holds the axe in terms of budget in a Parliamentary system of Government while the Parliament passes the money Bills.</a:t>
            </a:r>
            <a:r>
              <a:rPr lang="en-US" dirty="0"/>
              <a:t> </a:t>
            </a:r>
            <a:endParaRPr lang="en-US" dirty="0" smtClean="0"/>
          </a:p>
          <a:p>
            <a:pPr>
              <a:buFont typeface="Wingdings" pitchFamily="2" charset="2"/>
              <a:buChar char="v"/>
            </a:pPr>
            <a:r>
              <a:rPr lang="en-US" dirty="0" smtClean="0"/>
              <a:t>The </a:t>
            </a:r>
            <a:r>
              <a:rPr lang="en-US" dirty="0"/>
              <a:t>only real check on the Chancellor’s power is the Prime Minister, who is </a:t>
            </a:r>
            <a:r>
              <a:rPr lang="en-US" dirty="0" smtClean="0"/>
              <a:t>both the </a:t>
            </a:r>
            <a:r>
              <a:rPr lang="en-US" dirty="0"/>
              <a:t>leader of the majority political party in Parliament and the Head of the </a:t>
            </a:r>
            <a:r>
              <a:rPr lang="en-US" dirty="0" smtClean="0"/>
              <a:t>British Government</a:t>
            </a:r>
            <a:r>
              <a:rPr lang="en-US" dirty="0"/>
              <a:t>.</a:t>
            </a:r>
          </a:p>
          <a:p>
            <a:endParaRPr lang="en-US" dirty="0"/>
          </a:p>
          <a:p>
            <a:pPr marL="109728" indent="0">
              <a:buNone/>
            </a:pPr>
            <a:endParaRPr lang="en-US" dirty="0"/>
          </a:p>
          <a:p>
            <a:endParaRPr lang="en-US" dirty="0" smtClean="0"/>
          </a:p>
          <a:p>
            <a:endParaRPr lang="en-US" dirty="0"/>
          </a:p>
        </p:txBody>
      </p:sp>
      <p:sp>
        <p:nvSpPr>
          <p:cNvPr id="3" name="Title 2"/>
          <p:cNvSpPr>
            <a:spLocks noGrp="1"/>
          </p:cNvSpPr>
          <p:nvPr>
            <p:ph type="title"/>
          </p:nvPr>
        </p:nvSpPr>
        <p:spPr/>
        <p:txBody>
          <a:bodyPr>
            <a:normAutofit/>
          </a:bodyPr>
          <a:lstStyle/>
          <a:p>
            <a:pPr algn="ctr"/>
            <a:r>
              <a:rPr lang="en-US" sz="3200" dirty="0"/>
              <a:t>Parliamentary system of Budgeting </a:t>
            </a:r>
            <a:r>
              <a:rPr lang="en-US" sz="3200" dirty="0" smtClean="0"/>
              <a:t>6</a:t>
            </a:r>
            <a:endParaRPr lang="en-US" sz="3200" dirty="0"/>
          </a:p>
        </p:txBody>
      </p:sp>
    </p:spTree>
    <p:extLst>
      <p:ext uri="{BB962C8B-B14F-4D97-AF65-F5344CB8AC3E}">
        <p14:creationId xmlns:p14="http://schemas.microsoft.com/office/powerpoint/2010/main" val="16907290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pitchFamily="2" charset="2"/>
              <a:buChar char="v"/>
            </a:pPr>
            <a:r>
              <a:rPr lang="en-US" dirty="0" smtClean="0"/>
              <a:t>By the end of this lecture, our objective is to ensure that participants understands the intricacies of both Presidential and Parliamentary systems of budgeting.</a:t>
            </a:r>
          </a:p>
          <a:p>
            <a:pPr>
              <a:buFont typeface="Wingdings" pitchFamily="2" charset="2"/>
              <a:buChar char="v"/>
            </a:pPr>
            <a:r>
              <a:rPr lang="en-US" dirty="0" smtClean="0"/>
              <a:t>That they are able to distinguish between the two and analyse the advantages of one over the other</a:t>
            </a:r>
          </a:p>
          <a:p>
            <a:pPr>
              <a:buFont typeface="Wingdings" pitchFamily="2" charset="2"/>
              <a:buChar char="v"/>
            </a:pPr>
            <a:r>
              <a:rPr lang="en-US" dirty="0" smtClean="0"/>
              <a:t>Appreciate that no two nations have exactly the same budgeting system</a:t>
            </a:r>
          </a:p>
          <a:p>
            <a:pPr marL="109728" indent="0">
              <a:buNone/>
            </a:pPr>
            <a:endParaRPr lang="en-US" dirty="0"/>
          </a:p>
        </p:txBody>
      </p:sp>
      <p:sp>
        <p:nvSpPr>
          <p:cNvPr id="3" name="Title 2"/>
          <p:cNvSpPr>
            <a:spLocks noGrp="1"/>
          </p:cNvSpPr>
          <p:nvPr>
            <p:ph type="title"/>
          </p:nvPr>
        </p:nvSpPr>
        <p:spPr/>
        <p:txBody>
          <a:bodyPr>
            <a:normAutofit/>
          </a:bodyPr>
          <a:lstStyle/>
          <a:p>
            <a:pPr algn="ctr"/>
            <a:r>
              <a:rPr lang="en-US" sz="3200" dirty="0" smtClean="0"/>
              <a:t>Objective of the Paper</a:t>
            </a:r>
            <a:endParaRPr lang="en-US" sz="3200" dirty="0"/>
          </a:p>
        </p:txBody>
      </p:sp>
    </p:spTree>
    <p:extLst>
      <p:ext uri="{BB962C8B-B14F-4D97-AF65-F5344CB8AC3E}">
        <p14:creationId xmlns:p14="http://schemas.microsoft.com/office/powerpoint/2010/main" val="1108762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buFont typeface="Wingdings" pitchFamily="2" charset="2"/>
              <a:buChar char="v"/>
            </a:pPr>
            <a:r>
              <a:rPr lang="en-US" dirty="0" smtClean="0"/>
              <a:t> The </a:t>
            </a:r>
            <a:r>
              <a:rPr lang="en-US" dirty="0"/>
              <a:t>starkest contrast between the </a:t>
            </a:r>
            <a:r>
              <a:rPr lang="en-US" dirty="0" smtClean="0"/>
              <a:t>Presidential and the Parliamentary counterpart </a:t>
            </a:r>
            <a:r>
              <a:rPr lang="en-US" dirty="0"/>
              <a:t>is the lack of a formal separation of </a:t>
            </a:r>
            <a:r>
              <a:rPr lang="en-US" dirty="0" smtClean="0"/>
              <a:t>powers. This also reflects in the differences in their budget process.</a:t>
            </a:r>
          </a:p>
          <a:p>
            <a:pPr>
              <a:buFont typeface="Wingdings" pitchFamily="2" charset="2"/>
              <a:buChar char="v"/>
            </a:pPr>
            <a:r>
              <a:rPr lang="en-US" dirty="0" smtClean="0"/>
              <a:t>Legislative powers  </a:t>
            </a:r>
            <a:r>
              <a:rPr lang="en-US" dirty="0"/>
              <a:t>to budgetary </a:t>
            </a:r>
            <a:r>
              <a:rPr lang="en-US" dirty="0" smtClean="0"/>
              <a:t>process </a:t>
            </a:r>
            <a:r>
              <a:rPr lang="en-US" dirty="0"/>
              <a:t>is better in </a:t>
            </a:r>
            <a:r>
              <a:rPr lang="en-US" dirty="0" smtClean="0"/>
              <a:t>Presidential systems than in Parliamentary systems.</a:t>
            </a:r>
          </a:p>
          <a:p>
            <a:pPr>
              <a:buFont typeface="Wingdings" pitchFamily="2" charset="2"/>
              <a:buChar char="v"/>
            </a:pPr>
            <a:r>
              <a:rPr lang="en-US" dirty="0"/>
              <a:t>Parliamentary and presidential regimes are </a:t>
            </a:r>
            <a:r>
              <a:rPr lang="en-US" dirty="0" smtClean="0"/>
              <a:t>founded </a:t>
            </a:r>
            <a:r>
              <a:rPr lang="en-US" dirty="0"/>
              <a:t>on different constitutional principles, and this is a central choice in any democratic </a:t>
            </a:r>
            <a:r>
              <a:rPr lang="en-US" dirty="0" smtClean="0"/>
              <a:t>constitution which affects their budget process.</a:t>
            </a:r>
          </a:p>
        </p:txBody>
      </p:sp>
      <p:sp>
        <p:nvSpPr>
          <p:cNvPr id="3" name="Title 2"/>
          <p:cNvSpPr>
            <a:spLocks noGrp="1"/>
          </p:cNvSpPr>
          <p:nvPr>
            <p:ph type="title"/>
          </p:nvPr>
        </p:nvSpPr>
        <p:spPr/>
        <p:txBody>
          <a:bodyPr>
            <a:normAutofit/>
          </a:bodyPr>
          <a:lstStyle/>
          <a:p>
            <a:pPr algn="ctr"/>
            <a:r>
              <a:rPr lang="en-US" sz="3200" dirty="0" smtClean="0"/>
              <a:t>Comparison Between Parliamentary and Presidential System of Budgeting</a:t>
            </a:r>
            <a:endParaRPr lang="en-US" sz="3200" dirty="0"/>
          </a:p>
        </p:txBody>
      </p:sp>
    </p:spTree>
    <p:extLst>
      <p:ext uri="{BB962C8B-B14F-4D97-AF65-F5344CB8AC3E}">
        <p14:creationId xmlns:p14="http://schemas.microsoft.com/office/powerpoint/2010/main" val="2013270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525963"/>
          </a:xfrm>
        </p:spPr>
        <p:txBody>
          <a:bodyPr>
            <a:normAutofit fontScale="92500" lnSpcReduction="10000"/>
          </a:bodyPr>
          <a:lstStyle/>
          <a:p>
            <a:pPr>
              <a:buFont typeface="Wingdings" pitchFamily="2" charset="2"/>
              <a:buChar char="v"/>
            </a:pPr>
            <a:r>
              <a:rPr lang="en-US" dirty="0" smtClean="0"/>
              <a:t> Parliament often struggle </a:t>
            </a:r>
            <a:r>
              <a:rPr lang="en-US" dirty="0"/>
              <a:t>with the Monarchy over control of the country; but as the Monarchy </a:t>
            </a:r>
            <a:r>
              <a:rPr lang="en-US" dirty="0" smtClean="0"/>
              <a:t>slowly ceded </a:t>
            </a:r>
            <a:r>
              <a:rPr lang="en-US" dirty="0"/>
              <a:t>its powers to government ministers, no other checks were put in place to </a:t>
            </a:r>
            <a:r>
              <a:rPr lang="en-US" dirty="0" smtClean="0"/>
              <a:t>balance the </a:t>
            </a:r>
            <a:r>
              <a:rPr lang="en-US" dirty="0"/>
              <a:t>government’s executive </a:t>
            </a:r>
            <a:r>
              <a:rPr lang="en-US" dirty="0" smtClean="0"/>
              <a:t>power.</a:t>
            </a:r>
          </a:p>
          <a:p>
            <a:pPr>
              <a:buFont typeface="Wingdings" pitchFamily="2" charset="2"/>
              <a:buChar char="v"/>
            </a:pPr>
            <a:r>
              <a:rPr lang="en-US" dirty="0" smtClean="0"/>
              <a:t>On the other hand the Congress in the USA wield enormous power over the budget</a:t>
            </a:r>
          </a:p>
          <a:p>
            <a:pPr>
              <a:buFont typeface="Wingdings" pitchFamily="2" charset="2"/>
              <a:buChar char="v"/>
            </a:pPr>
            <a:r>
              <a:rPr lang="en-US" dirty="0" smtClean="0"/>
              <a:t>Generally speaking the right of legislators over budget varies from one country to another. In other words Committees which are the engine room of Legislature  play varying degrees of roles in budgeting process.</a:t>
            </a:r>
            <a:endParaRPr lang="en-US" dirty="0"/>
          </a:p>
        </p:txBody>
      </p:sp>
      <p:sp>
        <p:nvSpPr>
          <p:cNvPr id="3" name="Title 2"/>
          <p:cNvSpPr>
            <a:spLocks noGrp="1"/>
          </p:cNvSpPr>
          <p:nvPr>
            <p:ph type="title"/>
          </p:nvPr>
        </p:nvSpPr>
        <p:spPr/>
        <p:txBody>
          <a:bodyPr>
            <a:normAutofit/>
          </a:bodyPr>
          <a:lstStyle/>
          <a:p>
            <a:pPr algn="ctr"/>
            <a:r>
              <a:rPr lang="en-US" sz="3200" dirty="0"/>
              <a:t>Comparison Between Parliamentary and Presidential System of </a:t>
            </a:r>
            <a:r>
              <a:rPr lang="en-US" sz="3200" dirty="0" smtClean="0"/>
              <a:t>Budgeting 2</a:t>
            </a:r>
            <a:endParaRPr lang="en-US" sz="3200" dirty="0"/>
          </a:p>
        </p:txBody>
      </p:sp>
    </p:spTree>
    <p:extLst>
      <p:ext uri="{BB962C8B-B14F-4D97-AF65-F5344CB8AC3E}">
        <p14:creationId xmlns:p14="http://schemas.microsoft.com/office/powerpoint/2010/main" val="16931563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09376192"/>
              </p:ext>
            </p:extLst>
          </p:nvPr>
        </p:nvGraphicFramePr>
        <p:xfrm>
          <a:off x="685800" y="1371601"/>
          <a:ext cx="6172199" cy="3886202"/>
        </p:xfrm>
        <a:graphic>
          <a:graphicData uri="http://schemas.openxmlformats.org/drawingml/2006/table">
            <a:tbl>
              <a:tblPr firstRow="1" firstCol="1" bandRow="1">
                <a:tableStyleId>{5C22544A-7EE6-4342-B048-85BDC9FD1C3A}</a:tableStyleId>
              </a:tblPr>
              <a:tblGrid>
                <a:gridCol w="380999"/>
                <a:gridCol w="4267200"/>
                <a:gridCol w="1524000"/>
              </a:tblGrid>
              <a:tr h="752243">
                <a:tc>
                  <a:txBody>
                    <a:bodyPr/>
                    <a:lstStyle/>
                    <a:p>
                      <a:pPr marL="0" marR="0">
                        <a:lnSpc>
                          <a:spcPct val="115000"/>
                        </a:lnSpc>
                        <a:spcBef>
                          <a:spcPts val="0"/>
                        </a:spcBef>
                        <a:spcAft>
                          <a:spcPts val="0"/>
                        </a:spcAft>
                        <a:tabLst>
                          <a:tab pos="692150" algn="l"/>
                        </a:tabLst>
                      </a:pPr>
                      <a:r>
                        <a:rPr lang="en-US" sz="1200" dirty="0">
                          <a:effectLst/>
                        </a:rPr>
                        <a:t>S/N</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000" dirty="0">
                          <a:effectLst/>
                        </a:rPr>
                        <a:t>Rights</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a:effectLst/>
                        </a:rPr>
                        <a:t>Number of countries</a:t>
                      </a:r>
                      <a:endParaRPr lang="en-US" sz="1100">
                        <a:effectLst/>
                      </a:endParaRPr>
                    </a:p>
                    <a:p>
                      <a:pPr marL="0" marR="0">
                        <a:lnSpc>
                          <a:spcPct val="115000"/>
                        </a:lnSpc>
                        <a:spcBef>
                          <a:spcPts val="0"/>
                        </a:spcBef>
                        <a:spcAft>
                          <a:spcPts val="0"/>
                        </a:spcAft>
                        <a:tabLst>
                          <a:tab pos="692150" algn="l"/>
                        </a:tabLst>
                      </a:pPr>
                      <a:r>
                        <a:rPr lang="en-US" sz="1200">
                          <a:effectLst/>
                        </a:rPr>
                        <a:t> </a:t>
                      </a:r>
                      <a:endParaRPr lang="en-US" sz="1100">
                        <a:effectLst/>
                        <a:latin typeface="Calibri"/>
                        <a:ea typeface="Calibri"/>
                        <a:cs typeface="Times New Roman"/>
                      </a:endParaRPr>
                    </a:p>
                  </a:txBody>
                  <a:tcPr marL="68580" marR="68580" marT="0" marB="0"/>
                </a:tc>
              </a:tr>
              <a:tr h="765973">
                <a:tc>
                  <a:txBody>
                    <a:bodyPr/>
                    <a:lstStyle/>
                    <a:p>
                      <a:pPr marL="0" marR="0">
                        <a:lnSpc>
                          <a:spcPct val="115000"/>
                        </a:lnSpc>
                        <a:spcBef>
                          <a:spcPts val="0"/>
                        </a:spcBef>
                        <a:spcAft>
                          <a:spcPts val="0"/>
                        </a:spcAft>
                        <a:tabLst>
                          <a:tab pos="692150" algn="l"/>
                        </a:tabLst>
                      </a:pPr>
                      <a:r>
                        <a:rPr lang="en-US" sz="1200">
                          <a:effectLst/>
                        </a:rPr>
                        <a:t>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dirty="0">
                          <a:effectLst/>
                        </a:rPr>
                        <a:t>May reduce and increase expenditure and</a:t>
                      </a:r>
                      <a:endParaRPr lang="en-US" sz="1100" dirty="0">
                        <a:effectLst/>
                      </a:endParaRPr>
                    </a:p>
                    <a:p>
                      <a:pPr marL="0" marR="0">
                        <a:lnSpc>
                          <a:spcPct val="115000"/>
                        </a:lnSpc>
                        <a:spcBef>
                          <a:spcPts val="0"/>
                        </a:spcBef>
                        <a:spcAft>
                          <a:spcPts val="0"/>
                        </a:spcAft>
                      </a:pPr>
                      <a:r>
                        <a:rPr lang="en-US" sz="1000" dirty="0">
                          <a:effectLst/>
                        </a:rPr>
                        <a:t>revenue</a:t>
                      </a:r>
                      <a:endParaRPr lang="en-US" sz="1100" dirty="0">
                        <a:effectLst/>
                      </a:endParaRPr>
                    </a:p>
                    <a:p>
                      <a:pPr marL="0" marR="0">
                        <a:lnSpc>
                          <a:spcPct val="115000"/>
                        </a:lnSpc>
                        <a:spcBef>
                          <a:spcPts val="0"/>
                        </a:spcBef>
                        <a:spcAft>
                          <a:spcPts val="0"/>
                        </a:spcAft>
                        <a:tabLst>
                          <a:tab pos="692150" algn="l"/>
                        </a:tabLst>
                      </a:pPr>
                      <a:r>
                        <a:rPr lang="en-US" sz="12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200">
                          <a:effectLst/>
                        </a:rPr>
                        <a:t>32</a:t>
                      </a:r>
                      <a:endParaRPr lang="en-US" sz="1100">
                        <a:effectLst/>
                        <a:latin typeface="Calibri"/>
                        <a:ea typeface="Calibri"/>
                        <a:cs typeface="Times New Roman"/>
                      </a:endParaRPr>
                    </a:p>
                  </a:txBody>
                  <a:tcPr marL="68580" marR="68580" marT="0" marB="0"/>
                </a:tc>
              </a:tr>
              <a:tr h="281314">
                <a:tc>
                  <a:txBody>
                    <a:bodyPr/>
                    <a:lstStyle/>
                    <a:p>
                      <a:pPr marL="0" marR="0">
                        <a:lnSpc>
                          <a:spcPct val="115000"/>
                        </a:lnSpc>
                        <a:spcBef>
                          <a:spcPts val="0"/>
                        </a:spcBef>
                        <a:spcAft>
                          <a:spcPts val="0"/>
                        </a:spcAft>
                        <a:tabLst>
                          <a:tab pos="692150" algn="l"/>
                        </a:tabLst>
                      </a:pPr>
                      <a:r>
                        <a:rPr lang="en-US" sz="1200">
                          <a:effectLst/>
                        </a:rPr>
                        <a:t>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000" dirty="0">
                          <a:effectLst/>
                        </a:rPr>
                        <a:t>May reduce but not increase expenditure</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200">
                          <a:effectLst/>
                        </a:rPr>
                        <a:t>17</a:t>
                      </a:r>
                      <a:endParaRPr lang="en-US" sz="1100">
                        <a:effectLst/>
                        <a:latin typeface="Calibri"/>
                        <a:ea typeface="Calibri"/>
                        <a:cs typeface="Times New Roman"/>
                      </a:endParaRPr>
                    </a:p>
                  </a:txBody>
                  <a:tcPr marL="68580" marR="68580" marT="0" marB="0"/>
                </a:tc>
              </a:tr>
              <a:tr h="765973">
                <a:tc>
                  <a:txBody>
                    <a:bodyPr/>
                    <a:lstStyle/>
                    <a:p>
                      <a:pPr marL="0" marR="0">
                        <a:lnSpc>
                          <a:spcPct val="115000"/>
                        </a:lnSpc>
                        <a:spcBef>
                          <a:spcPts val="0"/>
                        </a:spcBef>
                        <a:spcAft>
                          <a:spcPts val="0"/>
                        </a:spcAft>
                        <a:tabLst>
                          <a:tab pos="692150" algn="l"/>
                        </a:tabLst>
                      </a:pPr>
                      <a:r>
                        <a:rPr lang="en-US" sz="1200">
                          <a:effectLst/>
                        </a:rPr>
                        <a:t>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a:effectLst/>
                        </a:rPr>
                        <a:t>May reduce expenditure, but only increase it with the permission of the Government</a:t>
                      </a:r>
                      <a:endParaRPr lang="en-US" sz="1100">
                        <a:effectLst/>
                      </a:endParaRPr>
                    </a:p>
                    <a:p>
                      <a:pPr marL="0" marR="0">
                        <a:lnSpc>
                          <a:spcPct val="115000"/>
                        </a:lnSpc>
                        <a:spcBef>
                          <a:spcPts val="0"/>
                        </a:spcBef>
                        <a:spcAft>
                          <a:spcPts val="0"/>
                        </a:spcAft>
                        <a:tabLst>
                          <a:tab pos="692150" algn="l"/>
                        </a:tabLst>
                      </a:pPr>
                      <a:r>
                        <a:rPr lang="en-US" sz="12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200" dirty="0">
                          <a:effectLst/>
                        </a:rPr>
                        <a:t>4</a:t>
                      </a:r>
                      <a:endParaRPr lang="en-US" sz="1100" dirty="0">
                        <a:effectLst/>
                        <a:latin typeface="Calibri"/>
                        <a:ea typeface="Calibri"/>
                        <a:cs typeface="Times New Roman"/>
                      </a:endParaRPr>
                    </a:p>
                  </a:txBody>
                  <a:tcPr marL="68580" marR="68580" marT="0" marB="0"/>
                </a:tc>
              </a:tr>
              <a:tr h="476757">
                <a:tc>
                  <a:txBody>
                    <a:bodyPr/>
                    <a:lstStyle/>
                    <a:p>
                      <a:pPr marL="0" marR="0">
                        <a:lnSpc>
                          <a:spcPct val="115000"/>
                        </a:lnSpc>
                        <a:spcBef>
                          <a:spcPts val="0"/>
                        </a:spcBef>
                        <a:spcAft>
                          <a:spcPts val="0"/>
                        </a:spcAft>
                        <a:tabLst>
                          <a:tab pos="692150" algn="l"/>
                        </a:tabLst>
                      </a:pPr>
                      <a:r>
                        <a:rPr lang="en-US" sz="1200">
                          <a:effectLst/>
                        </a:rPr>
                        <a:t>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a:effectLst/>
                        </a:rPr>
                        <a:t>May reduce and increase expenditure if</a:t>
                      </a:r>
                      <a:endParaRPr lang="en-US" sz="1100">
                        <a:effectLst/>
                      </a:endParaRPr>
                    </a:p>
                    <a:p>
                      <a:pPr marL="0" marR="0">
                        <a:lnSpc>
                          <a:spcPct val="115000"/>
                        </a:lnSpc>
                        <a:spcBef>
                          <a:spcPts val="0"/>
                        </a:spcBef>
                        <a:spcAft>
                          <a:spcPts val="0"/>
                        </a:spcAft>
                        <a:tabLst>
                          <a:tab pos="692150" algn="l"/>
                        </a:tabLst>
                      </a:pPr>
                      <a:r>
                        <a:rPr lang="en-US" sz="1000">
                          <a:effectLst/>
                        </a:rPr>
                        <a:t>alternative provisions are made elsewhere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200">
                          <a:effectLst/>
                        </a:rPr>
                        <a:t>13</a:t>
                      </a:r>
                      <a:endParaRPr lang="en-US" sz="1100">
                        <a:effectLst/>
                        <a:latin typeface="Calibri"/>
                        <a:ea typeface="Calibri"/>
                        <a:cs typeface="Times New Roman"/>
                      </a:endParaRPr>
                    </a:p>
                  </a:txBody>
                  <a:tcPr marL="68580" marR="68580" marT="0" marB="0"/>
                </a:tc>
              </a:tr>
              <a:tr h="281314">
                <a:tc>
                  <a:txBody>
                    <a:bodyPr/>
                    <a:lstStyle/>
                    <a:p>
                      <a:pPr marL="0" marR="0">
                        <a:lnSpc>
                          <a:spcPct val="115000"/>
                        </a:lnSpc>
                        <a:spcBef>
                          <a:spcPts val="0"/>
                        </a:spcBef>
                        <a:spcAft>
                          <a:spcPts val="0"/>
                        </a:spcAft>
                        <a:tabLst>
                          <a:tab pos="692150" algn="l"/>
                        </a:tabLst>
                      </a:pPr>
                      <a:r>
                        <a:rPr lang="en-US" sz="1200">
                          <a:effectLst/>
                        </a:rPr>
                        <a:t>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000">
                          <a:effectLst/>
                        </a:rPr>
                        <a:t>Rights not specified</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200">
                          <a:effectLst/>
                        </a:rPr>
                        <a:t>15</a:t>
                      </a:r>
                      <a:endParaRPr lang="en-US" sz="1100">
                        <a:effectLst/>
                        <a:latin typeface="Calibri"/>
                        <a:ea typeface="Calibri"/>
                        <a:cs typeface="Times New Roman"/>
                      </a:endParaRPr>
                    </a:p>
                  </a:txBody>
                  <a:tcPr marL="68580" marR="68580" marT="0" marB="0"/>
                </a:tc>
              </a:tr>
              <a:tr h="281314">
                <a:tc>
                  <a:txBody>
                    <a:bodyPr/>
                    <a:lstStyle/>
                    <a:p>
                      <a:pPr marL="0" marR="0">
                        <a:lnSpc>
                          <a:spcPct val="115000"/>
                        </a:lnSpc>
                        <a:spcBef>
                          <a:spcPts val="0"/>
                        </a:spcBef>
                        <a:spcAft>
                          <a:spcPts val="0"/>
                        </a:spcAft>
                        <a:tabLst>
                          <a:tab pos="692150" algn="l"/>
                        </a:tabLst>
                      </a:pPr>
                      <a:r>
                        <a:rPr lang="en-US" sz="1200">
                          <a:effectLst/>
                        </a:rPr>
                        <a:t>6</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000">
                          <a:effectLst/>
                        </a:rPr>
                        <a:t>. Not applicable (Nicaragua)</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200">
                          <a:effectLst/>
                        </a:rPr>
                        <a:t>1</a:t>
                      </a:r>
                      <a:endParaRPr lang="en-US" sz="1100">
                        <a:effectLst/>
                        <a:latin typeface="Calibri"/>
                        <a:ea typeface="Calibri"/>
                        <a:cs typeface="Times New Roman"/>
                      </a:endParaRPr>
                    </a:p>
                  </a:txBody>
                  <a:tcPr marL="68580" marR="68580" marT="0" marB="0"/>
                </a:tc>
              </a:tr>
              <a:tr h="281314">
                <a:tc>
                  <a:txBody>
                    <a:bodyPr/>
                    <a:lstStyle/>
                    <a:p>
                      <a:pPr marL="0" marR="0">
                        <a:lnSpc>
                          <a:spcPct val="115000"/>
                        </a:lnSpc>
                        <a:spcBef>
                          <a:spcPts val="0"/>
                        </a:spcBef>
                        <a:spcAft>
                          <a:spcPts val="0"/>
                        </a:spcAft>
                        <a:tabLst>
                          <a:tab pos="692150" algn="l"/>
                        </a:tabLst>
                      </a:pPr>
                      <a:r>
                        <a:rPr lang="en-US" sz="120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200" dirty="0">
                          <a:effectLst/>
                        </a:rPr>
                        <a:t>TOTAL</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692150" algn="l"/>
                        </a:tabLst>
                      </a:pPr>
                      <a:r>
                        <a:rPr lang="en-US" sz="1200" dirty="0">
                          <a:effectLst/>
                        </a:rPr>
                        <a:t>82</a:t>
                      </a:r>
                      <a:endParaRPr lang="en-US" sz="1100" dirty="0">
                        <a:effectLst/>
                        <a:latin typeface="Calibri"/>
                        <a:ea typeface="Calibri"/>
                        <a:cs typeface="Times New Roman"/>
                      </a:endParaRPr>
                    </a:p>
                  </a:txBody>
                  <a:tcPr marL="68580" marR="68580" marT="0" marB="0"/>
                </a:tc>
              </a:tr>
            </a:tbl>
          </a:graphicData>
        </a:graphic>
      </p:graphicFrame>
      <p:sp>
        <p:nvSpPr>
          <p:cNvPr id="3" name="Title 2"/>
          <p:cNvSpPr>
            <a:spLocks noGrp="1"/>
          </p:cNvSpPr>
          <p:nvPr>
            <p:ph type="title"/>
          </p:nvPr>
        </p:nvSpPr>
        <p:spPr>
          <a:xfrm>
            <a:off x="533400" y="274638"/>
            <a:ext cx="8153400" cy="868362"/>
          </a:xfrm>
        </p:spPr>
        <p:txBody>
          <a:bodyPr>
            <a:normAutofit fontScale="90000"/>
          </a:bodyPr>
          <a:lstStyle/>
          <a:p>
            <a:pPr lvl="0" algn="ctr" fontAlgn="base">
              <a:spcAft>
                <a:spcPct val="0"/>
              </a:spcAft>
              <a:tabLst>
                <a:tab pos="692150" algn="l"/>
              </a:tabLst>
            </a:pPr>
            <a:r>
              <a:rPr lang="en-US" sz="3200" dirty="0">
                <a:solidFill>
                  <a:schemeClr val="tx1"/>
                </a:solidFill>
                <a:effectLst/>
                <a:latin typeface="Calibri" pitchFamily="34" charset="0"/>
                <a:ea typeface="Calibri" pitchFamily="34" charset="0"/>
                <a:cs typeface="TimesNewRoman,Bold"/>
              </a:rPr>
              <a:t>The Rights of Members in Budgetary Matters</a:t>
            </a:r>
            <a:r>
              <a:rPr lang="en-US" sz="3200" b="0" dirty="0">
                <a:solidFill>
                  <a:schemeClr val="tx1"/>
                </a:solidFill>
                <a:effectLst/>
                <a:latin typeface="Arial" pitchFamily="34" charset="0"/>
                <a:cs typeface="Arial" pitchFamily="34" charset="0"/>
              </a:rPr>
              <a:t/>
            </a:r>
            <a:br>
              <a:rPr lang="en-US" sz="3200" b="0" dirty="0">
                <a:solidFill>
                  <a:schemeClr val="tx1"/>
                </a:solidFill>
                <a:effectLst/>
                <a:latin typeface="Arial" pitchFamily="34" charset="0"/>
                <a:cs typeface="Arial" pitchFamily="34" charset="0"/>
              </a:rPr>
            </a:br>
            <a:endParaRPr lang="en-US" sz="3200" b="0" dirty="0">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579232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pitchFamily="2" charset="2"/>
              <a:buChar char="v"/>
            </a:pPr>
            <a:r>
              <a:rPr lang="en-US" dirty="0" smtClean="0"/>
              <a:t>The two systems practices both multi-year and annual budget process. For instance both South Africa and Nigeria uses Medium Term Expenditure Framework (MTEF). </a:t>
            </a:r>
            <a:endParaRPr lang="en-US" dirty="0"/>
          </a:p>
          <a:p>
            <a:pPr>
              <a:buFont typeface="Wingdings" pitchFamily="2" charset="2"/>
              <a:buChar char="v"/>
            </a:pPr>
            <a:r>
              <a:rPr lang="en-US" dirty="0" smtClean="0"/>
              <a:t>The lower House in both systems have upper hand in budgeting than the upper one.</a:t>
            </a:r>
          </a:p>
          <a:p>
            <a:pPr>
              <a:buFont typeface="Wingdings" pitchFamily="2" charset="2"/>
              <a:buChar char="v"/>
            </a:pPr>
            <a:r>
              <a:rPr lang="en-US" dirty="0" smtClean="0"/>
              <a:t>It is easier to get budget passed in a Parliamentary system than in presidential since the legislature produces the executive in a parliamentary system.</a:t>
            </a:r>
            <a:endParaRPr lang="en-US" dirty="0"/>
          </a:p>
        </p:txBody>
      </p:sp>
      <p:sp>
        <p:nvSpPr>
          <p:cNvPr id="3" name="Title 2"/>
          <p:cNvSpPr>
            <a:spLocks noGrp="1"/>
          </p:cNvSpPr>
          <p:nvPr>
            <p:ph type="title"/>
          </p:nvPr>
        </p:nvSpPr>
        <p:spPr/>
        <p:txBody>
          <a:bodyPr>
            <a:normAutofit/>
          </a:bodyPr>
          <a:lstStyle/>
          <a:p>
            <a:pPr algn="ctr"/>
            <a:r>
              <a:rPr lang="en-US" sz="3200" dirty="0"/>
              <a:t>Comparison Between Parliamentary and Presidential System of </a:t>
            </a:r>
            <a:r>
              <a:rPr lang="en-US" sz="3200" dirty="0" smtClean="0"/>
              <a:t>Budgeting (</a:t>
            </a:r>
            <a:r>
              <a:rPr lang="en-US" sz="3200" dirty="0" err="1" smtClean="0"/>
              <a:t>contd</a:t>
            </a:r>
            <a:r>
              <a:rPr lang="en-US" sz="3200" dirty="0" smtClean="0"/>
              <a:t>)</a:t>
            </a:r>
            <a:endParaRPr lang="en-US" sz="3200" dirty="0"/>
          </a:p>
        </p:txBody>
      </p:sp>
    </p:spTree>
    <p:extLst>
      <p:ext uri="{BB962C8B-B14F-4D97-AF65-F5344CB8AC3E}">
        <p14:creationId xmlns:p14="http://schemas.microsoft.com/office/powerpoint/2010/main" val="9333423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pitchFamily="2" charset="2"/>
              <a:buChar char="v"/>
            </a:pPr>
            <a:r>
              <a:rPr lang="en-US" dirty="0" smtClean="0"/>
              <a:t>From the above, we can see that both systems have degrees of oversight/scrutiny on the budget and in effect on the economy.</a:t>
            </a:r>
          </a:p>
          <a:p>
            <a:pPr>
              <a:buFont typeface="Wingdings" pitchFamily="2" charset="2"/>
              <a:buChar char="v"/>
            </a:pPr>
            <a:r>
              <a:rPr lang="en-US" dirty="0" smtClean="0"/>
              <a:t>There is no way budgeting can be overlooked in any system of government otherwise that government will face serious economic problems.</a:t>
            </a:r>
          </a:p>
          <a:p>
            <a:pPr>
              <a:buFont typeface="Wingdings" pitchFamily="2" charset="2"/>
              <a:buChar char="v"/>
            </a:pPr>
            <a:r>
              <a:rPr lang="en-US" dirty="0" smtClean="0"/>
              <a:t>While the Parliamentary system of government is interwoven with the legislature, the presidential is separated. </a:t>
            </a:r>
          </a:p>
          <a:p>
            <a:pPr marL="109728" indent="0">
              <a:buNone/>
            </a:pPr>
            <a:endParaRPr lang="en-US" dirty="0"/>
          </a:p>
        </p:txBody>
      </p:sp>
      <p:sp>
        <p:nvSpPr>
          <p:cNvPr id="3" name="Title 2"/>
          <p:cNvSpPr>
            <a:spLocks noGrp="1"/>
          </p:cNvSpPr>
          <p:nvPr>
            <p:ph type="title"/>
          </p:nvPr>
        </p:nvSpPr>
        <p:spPr/>
        <p:txBody>
          <a:bodyPr>
            <a:normAutofit/>
          </a:bodyPr>
          <a:lstStyle/>
          <a:p>
            <a:pPr algn="ctr"/>
            <a:r>
              <a:rPr lang="en-US" sz="3200" dirty="0" smtClean="0"/>
              <a:t>Conclusion</a:t>
            </a:r>
            <a:br>
              <a:rPr lang="en-US" sz="3200" dirty="0" smtClean="0"/>
            </a:br>
            <a:endParaRPr lang="en-US" sz="3200" dirty="0"/>
          </a:p>
        </p:txBody>
      </p:sp>
    </p:spTree>
    <p:extLst>
      <p:ext uri="{BB962C8B-B14F-4D97-AF65-F5344CB8AC3E}">
        <p14:creationId xmlns:p14="http://schemas.microsoft.com/office/powerpoint/2010/main" val="37765055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endParaRPr lang="en-US" dirty="0" smtClean="0"/>
          </a:p>
          <a:p>
            <a:pPr marL="109728" indent="0">
              <a:buNone/>
            </a:pPr>
            <a:endParaRPr lang="en-US" dirty="0"/>
          </a:p>
          <a:p>
            <a:pPr marL="109728" indent="0">
              <a:buNone/>
            </a:pPr>
            <a:endParaRPr lang="en-US" dirty="0" smtClean="0"/>
          </a:p>
          <a:p>
            <a:pPr marL="109728" indent="0">
              <a:buNone/>
            </a:pPr>
            <a:endParaRPr lang="en-US" dirty="0"/>
          </a:p>
          <a:p>
            <a:pPr marL="109728" indent="0">
              <a:buNone/>
            </a:pPr>
            <a:r>
              <a:rPr lang="en-US" dirty="0" smtClean="0"/>
              <a:t>		</a:t>
            </a:r>
            <a:r>
              <a:rPr lang="en-US" sz="6600" dirty="0" smtClean="0"/>
              <a:t>Thank you!</a:t>
            </a:r>
          </a:p>
          <a:p>
            <a:pPr marL="109728" indent="0">
              <a:buNone/>
            </a:pPr>
            <a:endParaRPr lang="en-US" sz="6600" dirty="0"/>
          </a:p>
        </p:txBody>
      </p:sp>
      <p:sp>
        <p:nvSpPr>
          <p:cNvPr id="3" name="Title 2"/>
          <p:cNvSpPr>
            <a:spLocks noGrp="1"/>
          </p:cNvSpPr>
          <p:nvPr>
            <p:ph type="title"/>
          </p:nvPr>
        </p:nvSpPr>
        <p:spPr>
          <a:xfrm>
            <a:off x="762000" y="274638"/>
            <a:ext cx="7924800" cy="106362"/>
          </a:xfrm>
        </p:spPr>
        <p:txBody>
          <a:bodyPr>
            <a:normAutofit fontScale="90000"/>
          </a:bodyPr>
          <a:lstStyle/>
          <a:p>
            <a:r>
              <a:rPr lang="en-US" dirty="0" smtClean="0"/>
              <a:t>.</a:t>
            </a:r>
            <a:endParaRPr lang="en-US" dirty="0"/>
          </a:p>
        </p:txBody>
      </p:sp>
    </p:spTree>
    <p:extLst>
      <p:ext uri="{BB962C8B-B14F-4D97-AF65-F5344CB8AC3E}">
        <p14:creationId xmlns:p14="http://schemas.microsoft.com/office/powerpoint/2010/main" val="619622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481328"/>
            <a:ext cx="8991600" cy="4525963"/>
          </a:xfrm>
        </p:spPr>
        <p:txBody>
          <a:bodyPr/>
          <a:lstStyle/>
          <a:p>
            <a:r>
              <a:rPr lang="en-US" dirty="0"/>
              <a:t>The Budget is the most important economic policy </a:t>
            </a:r>
            <a:r>
              <a:rPr lang="en-US" dirty="0" smtClean="0"/>
              <a:t>tool of </a:t>
            </a:r>
            <a:r>
              <a:rPr lang="en-US" dirty="0"/>
              <a:t>the </a:t>
            </a:r>
            <a:r>
              <a:rPr lang="en-US" dirty="0" smtClean="0"/>
              <a:t>Government </a:t>
            </a:r>
            <a:r>
              <a:rPr lang="en-US" dirty="0"/>
              <a:t>and provides a comprehensive statement of the nation’s </a:t>
            </a:r>
            <a:r>
              <a:rPr lang="en-US" dirty="0" smtClean="0"/>
              <a:t>priorities</a:t>
            </a:r>
          </a:p>
          <a:p>
            <a:r>
              <a:rPr lang="en-US" dirty="0" smtClean="0"/>
              <a:t>. As the </a:t>
            </a:r>
            <a:r>
              <a:rPr lang="en-US" dirty="0"/>
              <a:t>representative of the </a:t>
            </a:r>
            <a:r>
              <a:rPr lang="en-US" dirty="0" smtClean="0"/>
              <a:t>people, parliament </a:t>
            </a:r>
            <a:r>
              <a:rPr lang="en-US" dirty="0"/>
              <a:t>is the appropriate place to ensure that </a:t>
            </a:r>
            <a:r>
              <a:rPr lang="en-US" dirty="0" smtClean="0"/>
              <a:t>the Budget </a:t>
            </a:r>
            <a:r>
              <a:rPr lang="en-US" dirty="0"/>
              <a:t>best matches the nation’s needs with available resources</a:t>
            </a:r>
            <a:r>
              <a:rPr lang="en-US" dirty="0" smtClean="0"/>
              <a:t>.</a:t>
            </a:r>
          </a:p>
          <a:p>
            <a:r>
              <a:rPr lang="en-US" dirty="0" smtClean="0"/>
              <a:t>Budgeting in Anglophone Countries can be broadly divided into Presidential  or Parliamentary systems of budget.</a:t>
            </a:r>
          </a:p>
          <a:p>
            <a:endParaRPr lang="en-US" dirty="0"/>
          </a:p>
        </p:txBody>
      </p:sp>
      <p:sp>
        <p:nvSpPr>
          <p:cNvPr id="3" name="Title 2"/>
          <p:cNvSpPr>
            <a:spLocks noGrp="1"/>
          </p:cNvSpPr>
          <p:nvPr>
            <p:ph type="title"/>
          </p:nvPr>
        </p:nvSpPr>
        <p:spPr/>
        <p:txBody>
          <a:bodyPr>
            <a:normAutofit/>
          </a:bodyPr>
          <a:lstStyle/>
          <a:p>
            <a:pPr algn="ctr"/>
            <a:r>
              <a:rPr lang="en-US" sz="3200" dirty="0"/>
              <a:t>Introduction</a:t>
            </a:r>
          </a:p>
        </p:txBody>
      </p:sp>
    </p:spTree>
    <p:extLst>
      <p:ext uri="{BB962C8B-B14F-4D97-AF65-F5344CB8AC3E}">
        <p14:creationId xmlns:p14="http://schemas.microsoft.com/office/powerpoint/2010/main" val="7029876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066800"/>
            <a:ext cx="8610600" cy="5257800"/>
          </a:xfrm>
        </p:spPr>
        <p:txBody>
          <a:bodyPr>
            <a:normAutofit fontScale="92500" lnSpcReduction="20000"/>
          </a:bodyPr>
          <a:lstStyle/>
          <a:p>
            <a:pPr marL="624078" indent="-514350">
              <a:buFont typeface="+mj-lt"/>
              <a:buAutoNum type="arabicPeriod"/>
            </a:pPr>
            <a:r>
              <a:rPr lang="en-US" dirty="0" smtClean="0"/>
              <a:t>Anglophone Countries are </a:t>
            </a:r>
            <a:r>
              <a:rPr lang="en-US" dirty="0"/>
              <a:t>countries where English is an official </a:t>
            </a:r>
            <a:r>
              <a:rPr lang="en-US" dirty="0" smtClean="0"/>
              <a:t>language. </a:t>
            </a:r>
            <a:r>
              <a:rPr lang="en-US" dirty="0"/>
              <a:t>The main Anglophones are: U.K., Ireland, U.S., Canada, Australia, New Zealand, Jamaica, South Africa, India, and Nigeria. But there are many others, mainly in West and </a:t>
            </a:r>
            <a:r>
              <a:rPr lang="en-US" dirty="0" smtClean="0"/>
              <a:t>Southern Africa</a:t>
            </a:r>
          </a:p>
          <a:p>
            <a:pPr marL="624078" indent="-514350">
              <a:buFont typeface="+mj-lt"/>
              <a:buAutoNum type="arabicPeriod"/>
            </a:pPr>
            <a:r>
              <a:rPr lang="en-US" dirty="0" smtClean="0"/>
              <a:t>Presidential system </a:t>
            </a:r>
            <a:r>
              <a:rPr lang="en-US" dirty="0"/>
              <a:t>of Government </a:t>
            </a:r>
            <a:r>
              <a:rPr lang="en-US" dirty="0" smtClean="0"/>
              <a:t>is where </a:t>
            </a:r>
            <a:r>
              <a:rPr lang="en-US" dirty="0"/>
              <a:t>a head of government is also head of state and leads an executive branch that is separate from the legislative </a:t>
            </a:r>
            <a:r>
              <a:rPr lang="en-US" dirty="0" smtClean="0"/>
              <a:t>branch (separation of power)</a:t>
            </a:r>
          </a:p>
          <a:p>
            <a:pPr marL="624078" indent="-514350">
              <a:buFont typeface="+mj-lt"/>
              <a:buAutoNum type="arabicPeriod"/>
            </a:pPr>
            <a:r>
              <a:rPr lang="en-US" dirty="0" smtClean="0"/>
              <a:t>Parliamentary system </a:t>
            </a:r>
            <a:r>
              <a:rPr lang="en-US" dirty="0"/>
              <a:t>of Government is a system of democratic governance of a state in which the executive branch derives its democratic legitimacy from, and is held accountable to, the legislature (parliament); the executive and legislative branches are thus interconnected.</a:t>
            </a:r>
          </a:p>
        </p:txBody>
      </p:sp>
      <p:sp>
        <p:nvSpPr>
          <p:cNvPr id="3" name="Title 2"/>
          <p:cNvSpPr>
            <a:spLocks noGrp="1"/>
          </p:cNvSpPr>
          <p:nvPr>
            <p:ph type="title"/>
          </p:nvPr>
        </p:nvSpPr>
        <p:spPr/>
        <p:txBody>
          <a:bodyPr>
            <a:normAutofit/>
          </a:bodyPr>
          <a:lstStyle/>
          <a:p>
            <a:pPr algn="ctr"/>
            <a:r>
              <a:rPr lang="en-US" sz="3200" dirty="0" smtClean="0"/>
              <a:t>Definition of Terms</a:t>
            </a:r>
            <a:endParaRPr lang="en-US" sz="3200" dirty="0"/>
          </a:p>
        </p:txBody>
      </p:sp>
    </p:spTree>
    <p:extLst>
      <p:ext uri="{BB962C8B-B14F-4D97-AF65-F5344CB8AC3E}">
        <p14:creationId xmlns:p14="http://schemas.microsoft.com/office/powerpoint/2010/main" val="2855219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763000" cy="4525963"/>
          </a:xfrm>
        </p:spPr>
        <p:txBody>
          <a:bodyPr>
            <a:normAutofit fontScale="92500" lnSpcReduction="20000"/>
          </a:bodyPr>
          <a:lstStyle/>
          <a:p>
            <a:pPr marL="109728" indent="0">
              <a:buNone/>
            </a:pPr>
            <a:r>
              <a:rPr lang="en-US" dirty="0"/>
              <a:t>4. A budget is a quantitative expression of a plan for a defined period of time. It may include planned sales volumes and revenues, resource quantities, costs and expenses, assets, liabilities and cash flows. It expresses strategic plans of business units, </a:t>
            </a:r>
            <a:r>
              <a:rPr lang="en-US" dirty="0" smtClean="0"/>
              <a:t>organizations</a:t>
            </a:r>
            <a:r>
              <a:rPr lang="en-US" dirty="0"/>
              <a:t>, activities or events in measurable </a:t>
            </a:r>
            <a:r>
              <a:rPr lang="en-US" dirty="0" smtClean="0"/>
              <a:t>terms</a:t>
            </a:r>
          </a:p>
          <a:p>
            <a:pPr marL="109728" indent="0">
              <a:buNone/>
            </a:pPr>
            <a:r>
              <a:rPr lang="en-US" dirty="0" smtClean="0"/>
              <a:t>5. United States of America typifies the presidential system of Government (and Budgeting) while there are Countries among the Anglophones who takes after them. E.g. Nigeria</a:t>
            </a:r>
          </a:p>
          <a:p>
            <a:pPr marL="109728" indent="0">
              <a:buNone/>
            </a:pPr>
            <a:r>
              <a:rPr lang="en-US" dirty="0" smtClean="0"/>
              <a:t>6. Britain practices Parliamentary system of Government and Budgeting and so also have their followers. E.g. South Africa</a:t>
            </a:r>
            <a:endParaRPr lang="en-US" dirty="0"/>
          </a:p>
        </p:txBody>
      </p:sp>
      <p:sp>
        <p:nvSpPr>
          <p:cNvPr id="3" name="Title 2"/>
          <p:cNvSpPr>
            <a:spLocks noGrp="1"/>
          </p:cNvSpPr>
          <p:nvPr>
            <p:ph type="title"/>
          </p:nvPr>
        </p:nvSpPr>
        <p:spPr/>
        <p:txBody>
          <a:bodyPr>
            <a:normAutofit/>
          </a:bodyPr>
          <a:lstStyle/>
          <a:p>
            <a:pPr algn="ctr"/>
            <a:r>
              <a:rPr lang="en-US" sz="3200" dirty="0"/>
              <a:t>Definition of </a:t>
            </a:r>
            <a:r>
              <a:rPr lang="en-US" sz="3200" dirty="0" smtClean="0"/>
              <a:t>Terms (</a:t>
            </a:r>
            <a:r>
              <a:rPr lang="en-US" sz="3200" dirty="0" err="1" smtClean="0"/>
              <a:t>Contd</a:t>
            </a:r>
            <a:r>
              <a:rPr lang="en-US" sz="3200" dirty="0" smtClean="0"/>
              <a:t>)</a:t>
            </a:r>
            <a:endParaRPr lang="en-US" sz="3200" dirty="0"/>
          </a:p>
        </p:txBody>
      </p:sp>
    </p:spTree>
    <p:extLst>
      <p:ext uri="{BB962C8B-B14F-4D97-AF65-F5344CB8AC3E}">
        <p14:creationId xmlns:p14="http://schemas.microsoft.com/office/powerpoint/2010/main" val="34246559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295400"/>
            <a:ext cx="8382000" cy="4953000"/>
          </a:xfrm>
        </p:spPr>
        <p:txBody>
          <a:bodyPr>
            <a:normAutofit fontScale="85000" lnSpcReduction="20000"/>
          </a:bodyPr>
          <a:lstStyle/>
          <a:p>
            <a:pPr marL="109728" indent="0">
              <a:buNone/>
            </a:pPr>
            <a:r>
              <a:rPr lang="en-US" dirty="0" smtClean="0"/>
              <a:t>Generally speaking, the presidential system of government gives more power to the Legislators than the Executives in the sense that:</a:t>
            </a:r>
          </a:p>
          <a:p>
            <a:pPr marL="681228" indent="-571500">
              <a:buFont typeface="+mj-lt"/>
              <a:buAutoNum type="romanUcPeriod"/>
            </a:pPr>
            <a:r>
              <a:rPr lang="en-US" dirty="0"/>
              <a:t>	</a:t>
            </a:r>
            <a:r>
              <a:rPr lang="en-US" dirty="0" smtClean="0"/>
              <a:t>the budget estimates are prepared by the executive for approval by the legislators.</a:t>
            </a:r>
          </a:p>
          <a:p>
            <a:pPr marL="681228" indent="-571500">
              <a:buFont typeface="+mj-lt"/>
              <a:buAutoNum type="romanUcPeriod"/>
            </a:pPr>
            <a:r>
              <a:rPr lang="en-US" dirty="0" smtClean="0"/>
              <a:t>The various legislators exercises varying degree of authorization on the estimates</a:t>
            </a:r>
          </a:p>
          <a:p>
            <a:pPr marL="681228" indent="-571500">
              <a:buFont typeface="+mj-lt"/>
              <a:buAutoNum type="romanUcPeriod"/>
            </a:pPr>
            <a:r>
              <a:rPr lang="en-US" dirty="0" smtClean="0"/>
              <a:t>There is active participation through the committee systems in budget scrutiny, approval and oversight</a:t>
            </a:r>
          </a:p>
          <a:p>
            <a:pPr marL="681228" indent="-571500">
              <a:buFont typeface="+mj-lt"/>
              <a:buAutoNum type="romanUcPeriod"/>
            </a:pPr>
            <a:r>
              <a:rPr lang="en-US" dirty="0" smtClean="0"/>
              <a:t>Using the Nigerian example, the constitution  gives the power of the purse to the legislature.</a:t>
            </a:r>
          </a:p>
          <a:p>
            <a:pPr marL="681228" indent="-571500">
              <a:buFont typeface="+mj-lt"/>
              <a:buAutoNum type="romanUcPeriod"/>
            </a:pPr>
            <a:r>
              <a:rPr lang="en-US" dirty="0" smtClean="0"/>
              <a:t>Although the President has the power to withhold his assent on a passed budget, (VETO), the Legislators can overturn that Veto through legislative process.</a:t>
            </a:r>
          </a:p>
          <a:p>
            <a:pPr marL="681228" indent="-571500">
              <a:buFont typeface="+mj-lt"/>
              <a:buAutoNum type="romanUcPeriod"/>
            </a:pPr>
            <a:endParaRPr lang="en-US" dirty="0"/>
          </a:p>
        </p:txBody>
      </p:sp>
      <p:sp>
        <p:nvSpPr>
          <p:cNvPr id="3" name="Title 2"/>
          <p:cNvSpPr>
            <a:spLocks noGrp="1"/>
          </p:cNvSpPr>
          <p:nvPr>
            <p:ph type="title"/>
          </p:nvPr>
        </p:nvSpPr>
        <p:spPr/>
        <p:txBody>
          <a:bodyPr>
            <a:normAutofit/>
          </a:bodyPr>
          <a:lstStyle/>
          <a:p>
            <a:pPr algn="ctr"/>
            <a:r>
              <a:rPr lang="en-US" sz="3200" dirty="0" smtClean="0"/>
              <a:t>Presidential System of Budgeting</a:t>
            </a:r>
            <a:endParaRPr lang="en-US" sz="3200" dirty="0"/>
          </a:p>
        </p:txBody>
      </p:sp>
    </p:spTree>
    <p:extLst>
      <p:ext uri="{BB962C8B-B14F-4D97-AF65-F5344CB8AC3E}">
        <p14:creationId xmlns:p14="http://schemas.microsoft.com/office/powerpoint/2010/main" val="42201148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219200"/>
            <a:ext cx="8915400" cy="4788091"/>
          </a:xfrm>
        </p:spPr>
        <p:txBody>
          <a:bodyPr>
            <a:noAutofit/>
          </a:bodyPr>
          <a:lstStyle/>
          <a:p>
            <a:pPr marL="109728" indent="0">
              <a:buNone/>
            </a:pPr>
            <a:r>
              <a:rPr lang="en-US" sz="2400" dirty="0" smtClean="0"/>
              <a:t>The budget cycle includes:</a:t>
            </a:r>
          </a:p>
          <a:p>
            <a:pPr>
              <a:buFont typeface="Wingdings" pitchFamily="2" charset="2"/>
              <a:buChar char="Ø"/>
            </a:pPr>
            <a:r>
              <a:rPr lang="en-US" sz="2400" dirty="0"/>
              <a:t>	C</a:t>
            </a:r>
            <a:r>
              <a:rPr lang="en-US" sz="2400" dirty="0" smtClean="0"/>
              <a:t>ollation of budget from various Government Ministries, Departments and Agencies (MDAs) by the Ministry of Finance or the Executive arm’s Budget Office.</a:t>
            </a:r>
          </a:p>
          <a:p>
            <a:pPr>
              <a:buFont typeface="Wingdings" pitchFamily="2" charset="2"/>
              <a:buChar char="Ø"/>
            </a:pPr>
            <a:r>
              <a:rPr lang="en-US" sz="2400" dirty="0" smtClean="0"/>
              <a:t>The Government’s revenue generating Agencies under the auspices of the Ministry of Finance are expected to work on the revenue profile – which will accompany the expenditure side</a:t>
            </a:r>
          </a:p>
          <a:p>
            <a:pPr>
              <a:buFont typeface="Wingdings" pitchFamily="2" charset="2"/>
              <a:buChar char="Ø"/>
            </a:pPr>
            <a:r>
              <a:rPr lang="en-US" sz="2400" dirty="0" smtClean="0"/>
              <a:t>Such collated/submitted proposals are subjected to vetting in order to reduce excess demands</a:t>
            </a:r>
          </a:p>
          <a:p>
            <a:pPr>
              <a:buFont typeface="Wingdings" pitchFamily="2" charset="2"/>
              <a:buChar char="Ø"/>
            </a:pPr>
            <a:r>
              <a:rPr lang="en-US" sz="2400" dirty="0" smtClean="0"/>
              <a:t>The prepared expenditure proposal are first considered by the cabinet before its presentation to Parliament.</a:t>
            </a:r>
          </a:p>
        </p:txBody>
      </p:sp>
      <p:sp>
        <p:nvSpPr>
          <p:cNvPr id="3" name="Title 2"/>
          <p:cNvSpPr>
            <a:spLocks noGrp="1"/>
          </p:cNvSpPr>
          <p:nvPr>
            <p:ph type="title"/>
          </p:nvPr>
        </p:nvSpPr>
        <p:spPr/>
        <p:txBody>
          <a:bodyPr>
            <a:normAutofit/>
          </a:bodyPr>
          <a:lstStyle/>
          <a:p>
            <a:pPr algn="ctr"/>
            <a:r>
              <a:rPr lang="en-US" sz="3200" dirty="0"/>
              <a:t>Presidential System of </a:t>
            </a:r>
            <a:r>
              <a:rPr lang="en-US" sz="3200" dirty="0" smtClean="0"/>
              <a:t>Budgeting 2</a:t>
            </a:r>
            <a:endParaRPr lang="en-US" sz="3200" dirty="0"/>
          </a:p>
        </p:txBody>
      </p:sp>
    </p:spTree>
    <p:extLst>
      <p:ext uri="{BB962C8B-B14F-4D97-AF65-F5344CB8AC3E}">
        <p14:creationId xmlns:p14="http://schemas.microsoft.com/office/powerpoint/2010/main" val="1532843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Font typeface="Wingdings" pitchFamily="2" charset="2"/>
              <a:buChar char="Ø"/>
            </a:pPr>
            <a:r>
              <a:rPr lang="en-US" dirty="0" smtClean="0"/>
              <a:t>At the Parliament/Congress, the budget is presented by the President to a joint sitting of the Parliament (where it is bi-cameral in nature). Or to the parliament where it is mono-cameral in nature</a:t>
            </a:r>
          </a:p>
          <a:p>
            <a:pPr>
              <a:buFont typeface="Wingdings" pitchFamily="2" charset="2"/>
              <a:buChar char="Ø"/>
            </a:pPr>
            <a:r>
              <a:rPr lang="en-US" dirty="0" smtClean="0"/>
              <a:t>The  president’s speech contains the parameters and policy framework on which the budget is based.</a:t>
            </a:r>
          </a:p>
          <a:p>
            <a:pPr>
              <a:buFont typeface="Wingdings" pitchFamily="2" charset="2"/>
              <a:buChar char="Ø"/>
            </a:pPr>
            <a:r>
              <a:rPr lang="en-US" dirty="0" smtClean="0"/>
              <a:t>It also reviews the current budget in line with the proposed and forthcoming one so as to have a synergy of programmes</a:t>
            </a:r>
          </a:p>
          <a:p>
            <a:pPr>
              <a:buFont typeface="Wingdings" pitchFamily="2" charset="2"/>
              <a:buChar char="Ø"/>
            </a:pPr>
            <a:r>
              <a:rPr lang="en-US" dirty="0" smtClean="0"/>
              <a:t>The presentation to parliament is taken as first reading (which is a mandatory legislative process in the consideration of bills/budgets)</a:t>
            </a:r>
          </a:p>
          <a:p>
            <a:pPr marL="109728" indent="0">
              <a:buNone/>
            </a:pPr>
            <a:endParaRPr lang="en-US" dirty="0"/>
          </a:p>
        </p:txBody>
      </p:sp>
      <p:sp>
        <p:nvSpPr>
          <p:cNvPr id="3" name="Title 2"/>
          <p:cNvSpPr>
            <a:spLocks noGrp="1"/>
          </p:cNvSpPr>
          <p:nvPr>
            <p:ph type="title"/>
          </p:nvPr>
        </p:nvSpPr>
        <p:spPr/>
        <p:txBody>
          <a:bodyPr>
            <a:normAutofit/>
          </a:bodyPr>
          <a:lstStyle/>
          <a:p>
            <a:pPr algn="ctr"/>
            <a:r>
              <a:rPr lang="en-US" sz="3200" dirty="0"/>
              <a:t>Presidential System of Budgeting </a:t>
            </a:r>
            <a:r>
              <a:rPr lang="en-US" sz="3200" dirty="0" smtClean="0"/>
              <a:t>3</a:t>
            </a:r>
            <a:endParaRPr lang="en-US" sz="3200" dirty="0"/>
          </a:p>
        </p:txBody>
      </p:sp>
    </p:spTree>
    <p:extLst>
      <p:ext uri="{BB962C8B-B14F-4D97-AF65-F5344CB8AC3E}">
        <p14:creationId xmlns:p14="http://schemas.microsoft.com/office/powerpoint/2010/main" val="8695617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524000"/>
            <a:ext cx="8839200" cy="4983163"/>
          </a:xfrm>
        </p:spPr>
        <p:txBody>
          <a:bodyPr>
            <a:normAutofit fontScale="85000" lnSpcReduction="20000"/>
          </a:bodyPr>
          <a:lstStyle/>
          <a:p>
            <a:r>
              <a:rPr lang="en-US" dirty="0"/>
              <a:t>The Senate President and the Speaker then controls the consideration of the budget autonomously in each chamber by allocating time frame for the second reading which is the general debates of principles underlying the policy frame work of the budget. </a:t>
            </a:r>
            <a:endParaRPr lang="en-US" dirty="0" smtClean="0"/>
          </a:p>
          <a:p>
            <a:r>
              <a:rPr lang="en-US" dirty="0" smtClean="0"/>
              <a:t>After the Debates on the general principles, the proposed budget estimates are referred to the Committee on Appropriations and all other Standing Committees of the two Chambers becomes Sub-Committees  of their respective Appropriation Committees.</a:t>
            </a:r>
          </a:p>
          <a:p>
            <a:r>
              <a:rPr lang="en-US" dirty="0" smtClean="0"/>
              <a:t>The portion of the budget pertaining to each Committee is then given to them to enable them invite their respective Ministries Department and government agencies (MDAs) and consider their proposal together before they make their recommendations to the Appropriation’s Committee</a:t>
            </a:r>
            <a:endParaRPr lang="en-US" dirty="0"/>
          </a:p>
          <a:p>
            <a:endParaRPr lang="en-US" dirty="0"/>
          </a:p>
        </p:txBody>
      </p:sp>
      <p:sp>
        <p:nvSpPr>
          <p:cNvPr id="3" name="Title 2"/>
          <p:cNvSpPr>
            <a:spLocks noGrp="1"/>
          </p:cNvSpPr>
          <p:nvPr>
            <p:ph type="title"/>
          </p:nvPr>
        </p:nvSpPr>
        <p:spPr/>
        <p:txBody>
          <a:bodyPr>
            <a:normAutofit/>
          </a:bodyPr>
          <a:lstStyle/>
          <a:p>
            <a:pPr algn="ctr"/>
            <a:r>
              <a:rPr lang="en-US" sz="3200" dirty="0"/>
              <a:t>Presidential System of Budgeting </a:t>
            </a:r>
            <a:r>
              <a:rPr lang="en-US" sz="3200" dirty="0" smtClean="0"/>
              <a:t>4</a:t>
            </a:r>
            <a:endParaRPr lang="en-US" sz="3200" dirty="0"/>
          </a:p>
        </p:txBody>
      </p:sp>
    </p:spTree>
    <p:extLst>
      <p:ext uri="{BB962C8B-B14F-4D97-AF65-F5344CB8AC3E}">
        <p14:creationId xmlns:p14="http://schemas.microsoft.com/office/powerpoint/2010/main" val="20307672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2181</TotalTime>
  <Words>2173</Words>
  <Application>Microsoft Office PowerPoint</Application>
  <PresentationFormat>On-screen Show (4:3)</PresentationFormat>
  <Paragraphs>154</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Concourse</vt:lpstr>
      <vt:lpstr>THE BUDGET PROCESS IN PRESIDENTIAL AND PARLIAMENTARY SYSTEMS  (ANGLOPHONE EXPERIENCE)</vt:lpstr>
      <vt:lpstr>Objective of the Paper</vt:lpstr>
      <vt:lpstr>Introduction</vt:lpstr>
      <vt:lpstr>Definition of Terms</vt:lpstr>
      <vt:lpstr>Definition of Terms (Contd)</vt:lpstr>
      <vt:lpstr>Presidential System of Budgeting</vt:lpstr>
      <vt:lpstr>Presidential System of Budgeting 2</vt:lpstr>
      <vt:lpstr>Presidential System of Budgeting 3</vt:lpstr>
      <vt:lpstr>Presidential System of Budgeting 4</vt:lpstr>
      <vt:lpstr>Presidential System of Budgeting 5</vt:lpstr>
      <vt:lpstr>Presidential System of Budgeting 6</vt:lpstr>
      <vt:lpstr>Presidential System of Budgeting 7</vt:lpstr>
      <vt:lpstr>Presidential System of Budgeting 8</vt:lpstr>
      <vt:lpstr>Parliamentary system of Budgeting 1</vt:lpstr>
      <vt:lpstr>Parliamentary system of Budgeting 2</vt:lpstr>
      <vt:lpstr>Parliamentary system of Budgeting 3</vt:lpstr>
      <vt:lpstr>Parliamentary system of Budgeting 4</vt:lpstr>
      <vt:lpstr>Parliamentary system of Budgeting 5</vt:lpstr>
      <vt:lpstr>Parliamentary system of Budgeting 6</vt:lpstr>
      <vt:lpstr>Comparison Between Parliamentary and Presidential System of Budgeting</vt:lpstr>
      <vt:lpstr>Comparison Between Parliamentary and Presidential System of Budgeting 2</vt:lpstr>
      <vt:lpstr>The Rights of Members in Budgetary Matters </vt:lpstr>
      <vt:lpstr>Comparison Between Parliamentary and Presidential System of Budgeting (contd)</vt:lpstr>
      <vt:lpstr>Conclusion </vt:lpstr>
      <vt:lpst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BUDGET PROCESS IN PRESIDENTIAL AND PARLIAMENTARY SYSTEMS  (ANGLOPHONE EXPERIENCE)</dc:title>
  <dc:creator>Olutoye</dc:creator>
  <cp:lastModifiedBy>Olutoye</cp:lastModifiedBy>
  <cp:revision>33</cp:revision>
  <dcterms:created xsi:type="dcterms:W3CDTF">2014-11-10T03:01:10Z</dcterms:created>
  <dcterms:modified xsi:type="dcterms:W3CDTF">2014-12-01T05:31:46Z</dcterms:modified>
</cp:coreProperties>
</file>